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tags/tag6.xml" ContentType="application/vnd.openxmlformats-officedocument.presentationml.tag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51" r:id="rId1"/>
  </p:sldMasterIdLst>
  <p:notesMasterIdLst>
    <p:notesMasterId r:id="rId24"/>
  </p:notesMasterIdLst>
  <p:handoutMasterIdLst>
    <p:handoutMasterId r:id="rId25"/>
  </p:handoutMasterIdLst>
  <p:sldIdLst>
    <p:sldId id="256" r:id="rId2"/>
    <p:sldId id="257" r:id="rId3"/>
    <p:sldId id="258" r:id="rId4"/>
    <p:sldId id="291" r:id="rId5"/>
    <p:sldId id="732" r:id="rId6"/>
    <p:sldId id="731" r:id="rId7"/>
    <p:sldId id="734" r:id="rId8"/>
    <p:sldId id="655" r:id="rId9"/>
    <p:sldId id="634" r:id="rId10"/>
    <p:sldId id="362" r:id="rId11"/>
    <p:sldId id="360" r:id="rId12"/>
    <p:sldId id="594" r:id="rId13"/>
    <p:sldId id="358" r:id="rId14"/>
    <p:sldId id="595" r:id="rId15"/>
    <p:sldId id="631" r:id="rId16"/>
    <p:sldId id="268" r:id="rId17"/>
    <p:sldId id="273" r:id="rId18"/>
    <p:sldId id="686" r:id="rId19"/>
    <p:sldId id="260" r:id="rId20"/>
    <p:sldId id="657" r:id="rId21"/>
    <p:sldId id="735" r:id="rId22"/>
    <p:sldId id="297" r:id="rId23"/>
  </p:sldIdLst>
  <p:sldSz cx="9144000" cy="6858000" type="screen4x3"/>
  <p:notesSz cx="6799263" cy="9929813"/>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xmlns:p14="http://schemas.microsoft.com/office/powerpoint/2010/main" xmlns="">
        <p15:guide id="0" orient="horz" pos="2026" userDrawn="1">
          <p15:clr>
            <a:srgbClr val="A4A3A4"/>
          </p15:clr>
        </p15:guide>
        <p15:guide id="1" pos="281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xmlns="">
          <a:srgbClr val="FF0000"/>
        </p14:laserClr>
      </p:ext>
    </p:extLst>
  </p:showPr>
  <p:clrMru>
    <a:srgbClr val="FF0000"/>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90" autoAdjust="0"/>
    <p:restoredTop sz="92697" autoAdjust="0"/>
  </p:normalViewPr>
  <p:slideViewPr>
    <p:cSldViewPr snapToObjects="1">
      <p:cViewPr>
        <p:scale>
          <a:sx n="86" d="100"/>
          <a:sy n="86" d="100"/>
        </p:scale>
        <p:origin x="-1728" y="-72"/>
      </p:cViewPr>
      <p:guideLst>
        <p:guide orient="horz" pos="2026"/>
        <p:guide pos="281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52" d="100"/>
          <a:sy n="52" d="100"/>
        </p:scale>
        <p:origin x="2958" y="90"/>
      </p:cViewPr>
      <p:guideLst>
        <p:guide orient="horz" pos="2027"/>
        <p:guide pos="282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1" y="0"/>
            <a:ext cx="2946347" cy="496491"/>
          </a:xfrm>
          <a:prstGeom prst="rect">
            <a:avLst/>
          </a:prstGeom>
        </p:spPr>
        <p:txBody>
          <a:bodyPr vert="horz" lIns="91458" tIns="45729" rIns="91458" bIns="45729"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sz="quarter" idx="1"/>
          </p:nvPr>
        </p:nvSpPr>
        <p:spPr>
          <a:xfrm>
            <a:off x="3851343" y="0"/>
            <a:ext cx="2946347" cy="496491"/>
          </a:xfrm>
          <a:prstGeom prst="rect">
            <a:avLst/>
          </a:prstGeom>
        </p:spPr>
        <p:txBody>
          <a:bodyPr vert="horz" lIns="91458" tIns="45729" rIns="91458" bIns="45729" rtlCol="0"/>
          <a:lstStyle>
            <a:lvl1pPr algn="r" fontAlgn="auto">
              <a:spcBef>
                <a:spcPts val="0"/>
              </a:spcBef>
              <a:spcAft>
                <a:spcPts val="0"/>
              </a:spcAft>
              <a:defRPr sz="1200">
                <a:latin typeface="+mn-lt"/>
                <a:ea typeface="+mn-ea"/>
              </a:defRPr>
            </a:lvl1pPr>
          </a:lstStyle>
          <a:p>
            <a:pPr>
              <a:defRPr/>
            </a:pPr>
            <a:fld id="{250864CD-7A07-420D-AADB-BB267B9E3FD1}" type="datetimeFigureOut">
              <a:rPr lang="zh-CN" altLang="en-US"/>
              <a:pPr>
                <a:defRPr/>
              </a:pPr>
              <a:t>2019-4-17</a:t>
            </a:fld>
            <a:endParaRPr lang="zh-CN" altLang="en-US"/>
          </a:p>
        </p:txBody>
      </p:sp>
      <p:sp>
        <p:nvSpPr>
          <p:cNvPr id="4" name="页脚占位符 3"/>
          <p:cNvSpPr>
            <a:spLocks noGrp="1"/>
          </p:cNvSpPr>
          <p:nvPr>
            <p:ph type="ftr" sz="quarter" idx="2"/>
          </p:nvPr>
        </p:nvSpPr>
        <p:spPr>
          <a:xfrm>
            <a:off x="1" y="9431599"/>
            <a:ext cx="2946347" cy="496491"/>
          </a:xfrm>
          <a:prstGeom prst="rect">
            <a:avLst/>
          </a:prstGeom>
        </p:spPr>
        <p:txBody>
          <a:bodyPr vert="horz" lIns="91458" tIns="45729" rIns="91458" bIns="45729"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5" name="灯片编号占位符 4"/>
          <p:cNvSpPr>
            <a:spLocks noGrp="1"/>
          </p:cNvSpPr>
          <p:nvPr>
            <p:ph type="sldNum" sz="quarter" idx="3"/>
          </p:nvPr>
        </p:nvSpPr>
        <p:spPr>
          <a:xfrm>
            <a:off x="3851343" y="9431599"/>
            <a:ext cx="2946347" cy="496491"/>
          </a:xfrm>
          <a:prstGeom prst="rect">
            <a:avLst/>
          </a:prstGeom>
        </p:spPr>
        <p:txBody>
          <a:bodyPr vert="horz" lIns="91458" tIns="45729" rIns="91458" bIns="45729" rtlCol="0" anchor="b"/>
          <a:lstStyle>
            <a:lvl1pPr algn="r" fontAlgn="auto">
              <a:spcBef>
                <a:spcPts val="0"/>
              </a:spcBef>
              <a:spcAft>
                <a:spcPts val="0"/>
              </a:spcAft>
              <a:defRPr sz="1200">
                <a:latin typeface="+mn-lt"/>
                <a:ea typeface="+mn-ea"/>
              </a:defRPr>
            </a:lvl1pPr>
          </a:lstStyle>
          <a:p>
            <a:pPr>
              <a:defRPr/>
            </a:pPr>
            <a:fld id="{FC86CB05-3028-4ACC-A038-CBEED1C50880}"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1" y="0"/>
            <a:ext cx="2946347" cy="496491"/>
          </a:xfrm>
          <a:prstGeom prst="rect">
            <a:avLst/>
          </a:prstGeom>
        </p:spPr>
        <p:txBody>
          <a:bodyPr vert="horz" lIns="91458" tIns="45729" rIns="91458" bIns="45729"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51343" y="0"/>
            <a:ext cx="2946347" cy="496491"/>
          </a:xfrm>
          <a:prstGeom prst="rect">
            <a:avLst/>
          </a:prstGeom>
        </p:spPr>
        <p:txBody>
          <a:bodyPr vert="horz" lIns="91458" tIns="45729" rIns="91458" bIns="45729" rtlCol="0"/>
          <a:lstStyle>
            <a:lvl1pPr algn="r" fontAlgn="auto">
              <a:spcBef>
                <a:spcPts val="0"/>
              </a:spcBef>
              <a:spcAft>
                <a:spcPts val="0"/>
              </a:spcAft>
              <a:defRPr sz="1200">
                <a:latin typeface="+mn-lt"/>
                <a:ea typeface="+mn-ea"/>
              </a:defRPr>
            </a:lvl1pPr>
          </a:lstStyle>
          <a:p>
            <a:pPr>
              <a:defRPr/>
            </a:pPr>
            <a:fld id="{A50D173F-3296-4F8F-A0E2-956BD1458A02}" type="datetimeFigureOut">
              <a:rPr lang="zh-CN" altLang="en-US"/>
              <a:pPr>
                <a:defRPr/>
              </a:pPr>
              <a:t>2019-4-17</a:t>
            </a:fld>
            <a:endParaRPr lang="zh-CN" altLang="en-US"/>
          </a:p>
        </p:txBody>
      </p:sp>
      <p:sp>
        <p:nvSpPr>
          <p:cNvPr id="4" name="幻灯片图像占位符 3"/>
          <p:cNvSpPr>
            <a:spLocks noGrp="1" noRot="1" noChangeAspect="1"/>
          </p:cNvSpPr>
          <p:nvPr>
            <p:ph type="sldImg" idx="2"/>
          </p:nvPr>
        </p:nvSpPr>
        <p:spPr>
          <a:xfrm>
            <a:off x="917575" y="744538"/>
            <a:ext cx="4964113" cy="3724275"/>
          </a:xfrm>
          <a:prstGeom prst="rect">
            <a:avLst/>
          </a:prstGeom>
          <a:noFill/>
          <a:ln w="12700">
            <a:solidFill>
              <a:prstClr val="black"/>
            </a:solidFill>
          </a:ln>
        </p:spPr>
        <p:txBody>
          <a:bodyPr vert="horz" lIns="91458" tIns="45729" rIns="91458" bIns="45729" rtlCol="0" anchor="ctr"/>
          <a:lstStyle/>
          <a:p>
            <a:pPr lvl="0"/>
            <a:endParaRPr lang="zh-CN" altLang="en-US" noProof="0"/>
          </a:p>
        </p:txBody>
      </p:sp>
      <p:sp>
        <p:nvSpPr>
          <p:cNvPr id="5" name="备注占位符 4"/>
          <p:cNvSpPr>
            <a:spLocks noGrp="1"/>
          </p:cNvSpPr>
          <p:nvPr>
            <p:ph type="body" sz="quarter" idx="3"/>
          </p:nvPr>
        </p:nvSpPr>
        <p:spPr>
          <a:xfrm>
            <a:off x="679927" y="4716662"/>
            <a:ext cx="5439410" cy="4468416"/>
          </a:xfrm>
          <a:prstGeom prst="rect">
            <a:avLst/>
          </a:prstGeom>
        </p:spPr>
        <p:txBody>
          <a:bodyPr vert="horz" lIns="91458" tIns="45729" rIns="91458" bIns="45729"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1" y="9431599"/>
            <a:ext cx="2946347" cy="496491"/>
          </a:xfrm>
          <a:prstGeom prst="rect">
            <a:avLst/>
          </a:prstGeom>
        </p:spPr>
        <p:txBody>
          <a:bodyPr vert="horz" lIns="91458" tIns="45729" rIns="91458" bIns="45729"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51343" y="9431599"/>
            <a:ext cx="2946347" cy="496491"/>
          </a:xfrm>
          <a:prstGeom prst="rect">
            <a:avLst/>
          </a:prstGeom>
        </p:spPr>
        <p:txBody>
          <a:bodyPr vert="horz" lIns="91458" tIns="45729" rIns="91458" bIns="45729" rtlCol="0" anchor="b"/>
          <a:lstStyle>
            <a:lvl1pPr algn="r" fontAlgn="auto">
              <a:spcBef>
                <a:spcPts val="0"/>
              </a:spcBef>
              <a:spcAft>
                <a:spcPts val="0"/>
              </a:spcAft>
              <a:defRPr sz="1200">
                <a:latin typeface="+mn-lt"/>
                <a:ea typeface="+mn-ea"/>
              </a:defRPr>
            </a:lvl1pPr>
          </a:lstStyle>
          <a:p>
            <a:pPr>
              <a:defRPr/>
            </a:pPr>
            <a:fld id="{C32BB308-1C3C-4FD8-AAD7-9730AB87F915}"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ln>
        </p:spPr>
      </p:sp>
      <p:sp>
        <p:nvSpPr>
          <p:cNvPr id="16386" name="备注占位符 2"/>
          <p:cNvSpPr>
            <a:spLocks noGrp="1"/>
          </p:cNvSpPr>
          <p:nvPr>
            <p:ph type="body" idx="1"/>
          </p:nvPr>
        </p:nvSpPr>
        <p:spPr bwMode="auto">
          <a:noFill/>
        </p:spPr>
        <p:txBody>
          <a:bodyPr wrap="square" numCol="1" anchor="t" anchorCtr="0" compatLnSpc="1"/>
          <a:lstStyle/>
          <a:p>
            <a:pPr eaLnBrk="1" hangingPunct="1">
              <a:spcBef>
                <a:spcPct val="0"/>
              </a:spcBef>
            </a:pPr>
            <a:endParaRPr lang="zh-CN" altLang="en-US" smtClean="0"/>
          </a:p>
        </p:txBody>
      </p:sp>
      <p:sp>
        <p:nvSpPr>
          <p:cNvPr id="16387" name="灯片编号占位符 3"/>
          <p:cNvSpPr>
            <a:spLocks noGrp="1"/>
          </p:cNvSpPr>
          <p:nvPr>
            <p:ph type="sldNum" sz="quarter" idx="5"/>
          </p:nvPr>
        </p:nvSpPr>
        <p:spPr bwMode="auto">
          <a:ln>
            <a:miter lim="800000"/>
          </a:ln>
        </p:spPr>
        <p:txBody>
          <a:bodyPr wrap="square" numCol="1" anchorCtr="0" compatLnSpc="1"/>
          <a:lstStyle/>
          <a:p>
            <a:pPr fontAlgn="base">
              <a:spcBef>
                <a:spcPct val="0"/>
              </a:spcBef>
              <a:spcAft>
                <a:spcPct val="0"/>
              </a:spcAft>
              <a:defRPr/>
            </a:pPr>
            <a:fld id="{B68F0886-539F-4382-9235-6E1213187454}" type="slidenum">
              <a:rPr lang="zh-CN" altLang="en-US"/>
              <a:pPr fontAlgn="base">
                <a:spcBef>
                  <a:spcPct val="0"/>
                </a:spcBef>
                <a:spcAft>
                  <a:spcPct val="0"/>
                </a:spcAft>
                <a:defRPr/>
              </a:pPr>
              <a:t>1</a:t>
            </a:fld>
            <a:endParaRPr lang="en-US" altLang="zh-CN"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a:defRPr/>
            </a:pPr>
            <a:fld id="{C32BB308-1C3C-4FD8-AAD7-9730AB87F915}" type="slidenum">
              <a:rPr lang="zh-CN" altLang="en-US" smtClean="0"/>
              <a:pPr>
                <a:defRPr/>
              </a:pPr>
              <a:t>3</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pPr>
              <a:defRPr/>
            </a:pPr>
            <a:fld id="{C32BB308-1C3C-4FD8-AAD7-9730AB87F915}" type="slidenum">
              <a:rPr lang="zh-CN" altLang="en-US" smtClean="0"/>
              <a:pPr>
                <a:defRPr/>
              </a:pPr>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4" name="TextBox 8"/>
          <p:cNvSpPr txBox="1"/>
          <p:nvPr/>
        </p:nvSpPr>
        <p:spPr>
          <a:xfrm>
            <a:off x="6429375" y="6357938"/>
            <a:ext cx="2714625" cy="338137"/>
          </a:xfrm>
          <a:prstGeom prst="rect">
            <a:avLst/>
          </a:prstGeom>
          <a:noFill/>
        </p:spPr>
        <p:txBody>
          <a:bodyPr>
            <a:spAutoFit/>
          </a:bodyPr>
          <a:lstStyle/>
          <a:p>
            <a:pPr fontAlgn="auto">
              <a:spcBef>
                <a:spcPts val="0"/>
              </a:spcBef>
              <a:spcAft>
                <a:spcPts val="0"/>
              </a:spcAft>
              <a:defRPr/>
            </a:pPr>
            <a:r>
              <a:rPr lang="en-US" altLang="zh-CN" sz="1600" dirty="0">
                <a:latin typeface="黑体" panose="02010600030101010101" pitchFamily="49" charset="-122"/>
                <a:ea typeface="黑体" panose="02010600030101010101" pitchFamily="49" charset="-122"/>
              </a:rPr>
              <a:t>---</a:t>
            </a:r>
            <a:r>
              <a:rPr lang="zh-CN" altLang="en-US" sz="1600" dirty="0">
                <a:latin typeface="黑体" panose="02010600030101010101" pitchFamily="49" charset="-122"/>
                <a:ea typeface="黑体" panose="02010600030101010101" pitchFamily="49" charset="-122"/>
              </a:rPr>
              <a:t>神南分公司</a:t>
            </a:r>
            <a:r>
              <a:rPr lang="en-US" altLang="zh-CN" sz="1600" dirty="0">
                <a:latin typeface="黑体" panose="02010600030101010101" pitchFamily="49" charset="-122"/>
                <a:ea typeface="黑体" panose="02010600030101010101" pitchFamily="49" charset="-122"/>
              </a:rPr>
              <a:t>2015</a:t>
            </a:r>
            <a:r>
              <a:rPr lang="zh-CN" altLang="en-US" sz="1600" dirty="0">
                <a:latin typeface="黑体" panose="02010600030101010101" pitchFamily="49" charset="-122"/>
                <a:ea typeface="黑体" panose="02010600030101010101" pitchFamily="49" charset="-122"/>
              </a:rPr>
              <a:t>年</a:t>
            </a:r>
            <a:r>
              <a:rPr lang="en-US" altLang="zh-CN" sz="1600" dirty="0">
                <a:latin typeface="黑体" panose="02010600030101010101" pitchFamily="49" charset="-122"/>
                <a:ea typeface="黑体" panose="02010600030101010101" pitchFamily="49" charset="-122"/>
              </a:rPr>
              <a:t>2</a:t>
            </a:r>
            <a:r>
              <a:rPr lang="zh-CN" altLang="en-US" sz="1600" dirty="0">
                <a:latin typeface="黑体" panose="02010600030101010101" pitchFamily="49" charset="-122"/>
                <a:ea typeface="黑体" panose="02010600030101010101" pitchFamily="49" charset="-122"/>
              </a:rPr>
              <a:t>月份</a:t>
            </a:r>
          </a:p>
        </p:txBody>
      </p:sp>
      <p:pic>
        <p:nvPicPr>
          <p:cNvPr id="6" name="Picture 3"/>
          <p:cNvPicPr>
            <a:picLocks noChangeAspect="1" noChangeArrowheads="1"/>
          </p:cNvPicPr>
          <p:nvPr userDrawn="1"/>
        </p:nvPicPr>
        <p:blipFill>
          <a:blip r:embed="rId2" cstate="print"/>
          <a:srcRect/>
          <a:stretch>
            <a:fillRect/>
          </a:stretch>
        </p:blipFill>
        <p:spPr bwMode="auto">
          <a:xfrm>
            <a:off x="0" y="6021288"/>
            <a:ext cx="9144000" cy="836712"/>
          </a:xfrm>
          <a:prstGeom prst="rect">
            <a:avLst/>
          </a:prstGeom>
          <a:noFill/>
          <a:ln w="9525">
            <a:noFill/>
            <a:miter lim="800000"/>
            <a:headEnd/>
            <a:tailEnd/>
          </a:ln>
        </p:spPr>
      </p:pic>
      <p:sp>
        <p:nvSpPr>
          <p:cNvPr id="7" name="TextBox 10"/>
          <p:cNvSpPr txBox="1"/>
          <p:nvPr userDrawn="1"/>
        </p:nvSpPr>
        <p:spPr>
          <a:xfrm>
            <a:off x="6143637" y="6519863"/>
            <a:ext cx="3000364" cy="337185"/>
          </a:xfrm>
          <a:prstGeom prst="rect">
            <a:avLst/>
          </a:prstGeom>
          <a:noFill/>
        </p:spPr>
        <p:txBody>
          <a:bodyPr wrap="square">
            <a:spAutoFit/>
          </a:bodyPr>
          <a:lstStyle/>
          <a:p>
            <a:pPr>
              <a:defRPr/>
            </a:pPr>
            <a:r>
              <a:rPr lang="en-US" altLang="zh-CN" sz="1600" dirty="0" smtClean="0">
                <a:latin typeface="黑体" panose="02010600030101010101" pitchFamily="49" charset="-122"/>
                <a:ea typeface="黑体" panose="02010600030101010101" pitchFamily="49" charset="-122"/>
              </a:rPr>
              <a:t>            ---2019</a:t>
            </a:r>
            <a:r>
              <a:rPr lang="zh-CN" altLang="en-US" sz="1600" dirty="0" smtClean="0">
                <a:latin typeface="黑体" panose="02010600030101010101" pitchFamily="49" charset="-122"/>
                <a:ea typeface="黑体" panose="02010600030101010101" pitchFamily="49" charset="-122"/>
              </a:rPr>
              <a:t>年</a:t>
            </a:r>
            <a:r>
              <a:rPr lang="en-US" altLang="zh-CN" sz="1600" dirty="0" smtClean="0">
                <a:latin typeface="黑体" panose="02010600030101010101" pitchFamily="49" charset="-122"/>
                <a:ea typeface="黑体" panose="02010600030101010101" pitchFamily="49" charset="-122"/>
              </a:rPr>
              <a:t>1</a:t>
            </a:r>
            <a:r>
              <a:rPr lang="zh-CN" altLang="en-US" sz="1600" dirty="0" smtClean="0">
                <a:latin typeface="黑体" panose="02010600030101010101" pitchFamily="49" charset="-122"/>
                <a:ea typeface="黑体" panose="02010600030101010101" pitchFamily="49" charset="-122"/>
              </a:rPr>
              <a:t>月份</a:t>
            </a:r>
            <a:endParaRPr lang="zh-CN" altLang="en-US" sz="1600" dirty="0">
              <a:latin typeface="黑体" panose="02010600030101010101" pitchFamily="49" charset="-122"/>
              <a:ea typeface="黑体" panose="02010600030101010101" pitchFamily="49" charset="-122"/>
            </a:endParaRPr>
          </a:p>
        </p:txBody>
      </p:sp>
      <p:sp>
        <p:nvSpPr>
          <p:cNvPr id="8" name="日期占位符 1"/>
          <p:cNvSpPr>
            <a:spLocks noGrp="1"/>
          </p:cNvSpPr>
          <p:nvPr>
            <p:ph type="dt" sz="half" idx="10"/>
          </p:nvPr>
        </p:nvSpPr>
        <p:spPr/>
        <p:txBody>
          <a:bodyPr/>
          <a:lstStyle>
            <a:lvl1pPr>
              <a:defRPr/>
            </a:lvl1pPr>
          </a:lstStyle>
          <a:p>
            <a:pPr>
              <a:defRPr/>
            </a:pPr>
            <a:fld id="{366ED43F-5068-4B9C-A01E-C97F9104C50C}" type="datetimeFigureOut">
              <a:rPr lang="zh-CN" altLang="en-US"/>
              <a:pPr>
                <a:defRPr/>
              </a:pPr>
              <a:t>2019-4-17</a:t>
            </a:fld>
            <a:endParaRPr lang="zh-CN" altLang="en-US" dirty="0"/>
          </a:p>
        </p:txBody>
      </p:sp>
      <p:sp>
        <p:nvSpPr>
          <p:cNvPr id="9" name="页脚占位符 2"/>
          <p:cNvSpPr>
            <a:spLocks noGrp="1"/>
          </p:cNvSpPr>
          <p:nvPr>
            <p:ph type="ftr" sz="quarter" idx="11"/>
          </p:nvPr>
        </p:nvSpPr>
        <p:spPr/>
        <p:txBody>
          <a:bodyPr/>
          <a:lstStyle>
            <a:lvl1pPr>
              <a:defRPr/>
            </a:lvl1pPr>
          </a:lstStyle>
          <a:p>
            <a:pPr>
              <a:defRPr/>
            </a:pPr>
            <a:endParaRPr lang="zh-CN" altLang="en-US"/>
          </a:p>
        </p:txBody>
      </p:sp>
      <p:sp>
        <p:nvSpPr>
          <p:cNvPr id="10" name="灯片编号占位符 3"/>
          <p:cNvSpPr>
            <a:spLocks noGrp="1"/>
          </p:cNvSpPr>
          <p:nvPr>
            <p:ph type="sldNum" sz="quarter" idx="12"/>
          </p:nvPr>
        </p:nvSpPr>
        <p:spPr>
          <a:xfrm>
            <a:off x="6572264" y="6143644"/>
            <a:ext cx="2133600" cy="365125"/>
          </a:xfrm>
        </p:spPr>
        <p:txBody>
          <a:bodyPr/>
          <a:lstStyle>
            <a:lvl1pPr>
              <a:defRPr/>
            </a:lvl1pPr>
          </a:lstStyle>
          <a:p>
            <a:pPr>
              <a:defRPr/>
            </a:pPr>
            <a:endParaRPr lang="zh-CN"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E53F5ED2-75AB-485F-B6FA-6F7EC320512E}" type="datetimeFigureOut">
              <a:rPr lang="zh-CN" altLang="en-US"/>
              <a:pPr>
                <a:defRPr/>
              </a:pPr>
              <a:t>2019-4-17</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E8795D70-7B15-42FC-9784-914AF0AE6237}" type="slidenum">
              <a:rPr lang="zh-CN" altLang="en-US"/>
              <a:pPr>
                <a:defRPr/>
              </a:pPr>
              <a:t>‹#›</a:t>
            </a:fld>
            <a:endParaRPr lang="zh-CN" altLang="en-US"/>
          </a:p>
        </p:txBody>
      </p:sp>
      <p:pic>
        <p:nvPicPr>
          <p:cNvPr id="1030" name="Picture 3"/>
          <p:cNvPicPr>
            <a:picLocks noChangeAspect="1" noChangeArrowheads="1"/>
          </p:cNvPicPr>
          <p:nvPr/>
        </p:nvPicPr>
        <p:blipFill>
          <a:blip r:embed="rId3" cstate="print"/>
          <a:srcRect/>
          <a:stretch>
            <a:fillRect/>
          </a:stretch>
        </p:blipFill>
        <p:spPr bwMode="auto">
          <a:xfrm>
            <a:off x="0" y="3876675"/>
            <a:ext cx="9144000" cy="2981325"/>
          </a:xfrm>
          <a:prstGeom prst="rect">
            <a:avLst/>
          </a:prstGeom>
          <a:noFill/>
          <a:ln w="9525">
            <a:noFill/>
            <a:miter lim="800000"/>
            <a:headEnd/>
            <a:tailEnd/>
          </a:ln>
        </p:spPr>
      </p:pic>
      <p:sp>
        <p:nvSpPr>
          <p:cNvPr id="9" name="TextBox 8"/>
          <p:cNvSpPr txBox="1"/>
          <p:nvPr/>
        </p:nvSpPr>
        <p:spPr>
          <a:xfrm>
            <a:off x="6429375" y="6357938"/>
            <a:ext cx="2714625" cy="338137"/>
          </a:xfrm>
          <a:prstGeom prst="rect">
            <a:avLst/>
          </a:prstGeom>
          <a:noFill/>
        </p:spPr>
        <p:txBody>
          <a:bodyPr>
            <a:spAutoFit/>
          </a:bodyPr>
          <a:lstStyle/>
          <a:p>
            <a:pPr fontAlgn="auto">
              <a:spcBef>
                <a:spcPts val="0"/>
              </a:spcBef>
              <a:spcAft>
                <a:spcPts val="0"/>
              </a:spcAft>
              <a:defRPr/>
            </a:pPr>
            <a:r>
              <a:rPr lang="en-US" altLang="zh-CN" sz="1600" dirty="0">
                <a:latin typeface="黑体" panose="02010600030101010101" pitchFamily="49" charset="-122"/>
                <a:ea typeface="黑体" panose="02010600030101010101" pitchFamily="49" charset="-122"/>
              </a:rPr>
              <a:t>---</a:t>
            </a:r>
            <a:r>
              <a:rPr lang="zh-CN" altLang="en-US" sz="1600" dirty="0">
                <a:latin typeface="黑体" panose="02010600030101010101" pitchFamily="49" charset="-122"/>
                <a:ea typeface="黑体" panose="02010600030101010101" pitchFamily="49" charset="-122"/>
              </a:rPr>
              <a:t>神南分公司</a:t>
            </a:r>
            <a:r>
              <a:rPr lang="en-US" altLang="zh-CN" sz="1600" dirty="0">
                <a:latin typeface="黑体" panose="02010600030101010101" pitchFamily="49" charset="-122"/>
                <a:ea typeface="黑体" panose="02010600030101010101" pitchFamily="49" charset="-122"/>
              </a:rPr>
              <a:t>2015</a:t>
            </a:r>
            <a:r>
              <a:rPr lang="zh-CN" altLang="en-US" sz="1600" dirty="0">
                <a:latin typeface="黑体" panose="02010600030101010101" pitchFamily="49" charset="-122"/>
                <a:ea typeface="黑体" panose="02010600030101010101" pitchFamily="49" charset="-122"/>
              </a:rPr>
              <a:t>年</a:t>
            </a:r>
            <a:r>
              <a:rPr lang="en-US" altLang="zh-CN" sz="1600" dirty="0">
                <a:latin typeface="黑体" panose="02010600030101010101" pitchFamily="49" charset="-122"/>
                <a:ea typeface="黑体" panose="02010600030101010101" pitchFamily="49" charset="-122"/>
              </a:rPr>
              <a:t>2</a:t>
            </a:r>
            <a:r>
              <a:rPr lang="zh-CN" altLang="en-US" sz="1600" dirty="0">
                <a:latin typeface="黑体" panose="02010600030101010101" pitchFamily="49" charset="-122"/>
                <a:ea typeface="黑体" panose="02010600030101010101" pitchFamily="49" charset="-122"/>
              </a:rPr>
              <a:t>月份</a:t>
            </a:r>
          </a:p>
        </p:txBody>
      </p:sp>
      <p:pic>
        <p:nvPicPr>
          <p:cNvPr id="1033" name="Picture 3"/>
          <p:cNvPicPr>
            <a:picLocks noChangeAspect="1" noChangeArrowheads="1"/>
          </p:cNvPicPr>
          <p:nvPr/>
        </p:nvPicPr>
        <p:blipFill>
          <a:blip r:embed="rId3" cstate="print"/>
          <a:srcRect/>
          <a:stretch>
            <a:fillRect/>
          </a:stretch>
        </p:blipFill>
        <p:spPr bwMode="auto">
          <a:xfrm>
            <a:off x="0" y="3876675"/>
            <a:ext cx="9144000" cy="2981325"/>
          </a:xfrm>
          <a:prstGeom prst="rect">
            <a:avLst/>
          </a:prstGeom>
          <a:noFill/>
          <a:ln w="9525">
            <a:noFill/>
            <a:miter lim="800000"/>
            <a:headEnd/>
            <a:tailEnd/>
          </a:ln>
        </p:spPr>
      </p:pic>
      <p:sp>
        <p:nvSpPr>
          <p:cNvPr id="11" name="TextBox 10"/>
          <p:cNvSpPr txBox="1"/>
          <p:nvPr/>
        </p:nvSpPr>
        <p:spPr>
          <a:xfrm>
            <a:off x="6429375" y="6519863"/>
            <a:ext cx="2714625" cy="338137"/>
          </a:xfrm>
          <a:prstGeom prst="rect">
            <a:avLst/>
          </a:prstGeom>
          <a:noFill/>
        </p:spPr>
        <p:txBody>
          <a:bodyPr>
            <a:spAutoFit/>
          </a:bodyPr>
          <a:lstStyle/>
          <a:p>
            <a:pPr fontAlgn="auto">
              <a:spcBef>
                <a:spcPts val="0"/>
              </a:spcBef>
              <a:spcAft>
                <a:spcPts val="0"/>
              </a:spcAft>
              <a:defRPr/>
            </a:pPr>
            <a:r>
              <a:rPr lang="en-US" altLang="zh-CN" sz="1600" dirty="0" smtClean="0">
                <a:latin typeface="黑体" panose="02010600030101010101" pitchFamily="49" charset="-122"/>
                <a:ea typeface="黑体" panose="02010600030101010101" pitchFamily="49" charset="-122"/>
              </a:rPr>
              <a:t>---2018</a:t>
            </a:r>
            <a:r>
              <a:rPr lang="zh-CN" altLang="en-US" sz="1600" dirty="0" smtClean="0">
                <a:latin typeface="黑体" panose="02010600030101010101" pitchFamily="49" charset="-122"/>
                <a:ea typeface="黑体" panose="02010600030101010101" pitchFamily="49" charset="-122"/>
              </a:rPr>
              <a:t>年</a:t>
            </a:r>
            <a:r>
              <a:rPr lang="en-US" altLang="zh-CN" sz="1600" dirty="0" smtClean="0">
                <a:latin typeface="黑体" panose="02010600030101010101" pitchFamily="49" charset="-122"/>
                <a:ea typeface="黑体" panose="02010600030101010101" pitchFamily="49" charset="-122"/>
              </a:rPr>
              <a:t>10</a:t>
            </a:r>
            <a:r>
              <a:rPr lang="zh-CN" altLang="en-US" sz="1600" dirty="0" smtClean="0">
                <a:latin typeface="黑体" panose="02010600030101010101" pitchFamily="49" charset="-122"/>
                <a:ea typeface="黑体" panose="02010600030101010101" pitchFamily="49" charset="-122"/>
              </a:rPr>
              <a:t>月份</a:t>
            </a:r>
            <a:endParaRPr lang="zh-CN" altLang="en-US" sz="1600" dirty="0">
              <a:latin typeface="黑体" panose="02010600030101010101" pitchFamily="49" charset="-122"/>
              <a:ea typeface="黑体" panose="02010600030101010101" pitchFamily="49" charset="-122"/>
            </a:endParaRP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矩形 3"/>
          <p:cNvSpPr>
            <a:spLocks noChangeArrowheads="1"/>
          </p:cNvSpPr>
          <p:nvPr/>
        </p:nvSpPr>
        <p:spPr bwMode="auto">
          <a:xfrm>
            <a:off x="1188130" y="1711181"/>
            <a:ext cx="6768752" cy="1076325"/>
          </a:xfrm>
          <a:prstGeom prst="rect">
            <a:avLst/>
          </a:prstGeom>
          <a:noFill/>
          <a:ln w="9525">
            <a:noFill/>
            <a:miter lim="800000"/>
          </a:ln>
        </p:spPr>
        <p:txBody>
          <a:bodyPr wrap="square">
            <a:spAutoFit/>
          </a:bodyPr>
          <a:lstStyle/>
          <a:p>
            <a:pPr algn="ctr"/>
            <a:r>
              <a:rPr lang="zh-CN" altLang="en-US" sz="3200" dirty="0" smtClean="0">
                <a:solidFill>
                  <a:srgbClr val="000000"/>
                </a:solidFill>
                <a:latin typeface="方正小标宋简体" pitchFamily="65" charset="-122"/>
                <a:ea typeface="方正小标宋简体" pitchFamily="65" charset="-122"/>
                <a:sym typeface="方正小标宋简体" pitchFamily="65" charset="-122"/>
              </a:rPr>
              <a:t>陕煤化物资集团榆通有限公司</a:t>
            </a:r>
            <a:endParaRPr lang="en-US" altLang="zh-CN" sz="3200" dirty="0" smtClean="0">
              <a:solidFill>
                <a:srgbClr val="000000"/>
              </a:solidFill>
              <a:latin typeface="方正小标宋简体" pitchFamily="65" charset="-122"/>
              <a:ea typeface="方正小标宋简体" pitchFamily="65" charset="-122"/>
              <a:sym typeface="方正小标宋简体" pitchFamily="65" charset="-122"/>
            </a:endParaRPr>
          </a:p>
          <a:p>
            <a:pPr algn="ctr"/>
            <a:r>
              <a:rPr lang="en-US" altLang="zh-CN" sz="3200" dirty="0" smtClean="0">
                <a:solidFill>
                  <a:srgbClr val="000000"/>
                </a:solidFill>
                <a:latin typeface="方正小标宋简体" pitchFamily="65" charset="-122"/>
                <a:ea typeface="方正小标宋简体" pitchFamily="65" charset="-122"/>
                <a:sym typeface="方正小标宋简体" pitchFamily="65" charset="-122"/>
              </a:rPr>
              <a:t>2019</a:t>
            </a:r>
            <a:r>
              <a:rPr lang="zh-CN" altLang="en-US" sz="3200" dirty="0" smtClean="0">
                <a:solidFill>
                  <a:srgbClr val="000000"/>
                </a:solidFill>
                <a:latin typeface="方正小标宋简体" pitchFamily="65" charset="-122"/>
                <a:ea typeface="方正小标宋简体" pitchFamily="65" charset="-122"/>
                <a:sym typeface="方正小标宋简体" pitchFamily="65" charset="-122"/>
              </a:rPr>
              <a:t>年</a:t>
            </a:r>
            <a:r>
              <a:rPr lang="en-US" altLang="zh-CN" sz="3200" dirty="0" smtClean="0">
                <a:solidFill>
                  <a:srgbClr val="000000"/>
                </a:solidFill>
                <a:latin typeface="方正小标宋简体" pitchFamily="65" charset="-122"/>
                <a:ea typeface="方正小标宋简体" pitchFamily="65" charset="-122"/>
                <a:sym typeface="方正小标宋简体" pitchFamily="65" charset="-122"/>
              </a:rPr>
              <a:t>1</a:t>
            </a:r>
            <a:r>
              <a:rPr lang="zh-CN" altLang="en-US" sz="3200" dirty="0" smtClean="0">
                <a:solidFill>
                  <a:srgbClr val="000000"/>
                </a:solidFill>
                <a:latin typeface="方正小标宋简体" pitchFamily="65" charset="-122"/>
                <a:ea typeface="方正小标宋简体" pitchFamily="65" charset="-122"/>
                <a:sym typeface="方正小标宋简体" pitchFamily="65" charset="-122"/>
              </a:rPr>
              <a:t>月份安全办公会</a:t>
            </a:r>
            <a:endParaRPr lang="zh-CN" altLang="en-US" sz="3200" dirty="0">
              <a:latin typeface="Calibri" panose="020F0502020204030204" pitchFamily="34" charset="0"/>
            </a:endParaRPr>
          </a:p>
        </p:txBody>
      </p:sp>
      <p:sp>
        <p:nvSpPr>
          <p:cNvPr id="15362" name="矩形 4"/>
          <p:cNvSpPr>
            <a:spLocks noChangeArrowheads="1"/>
          </p:cNvSpPr>
          <p:nvPr/>
        </p:nvSpPr>
        <p:spPr bwMode="auto">
          <a:xfrm>
            <a:off x="2078325" y="4512364"/>
            <a:ext cx="4572000" cy="553998"/>
          </a:xfrm>
          <a:prstGeom prst="rect">
            <a:avLst/>
          </a:prstGeom>
          <a:noFill/>
          <a:ln w="9525">
            <a:noFill/>
            <a:miter lim="800000"/>
          </a:ln>
        </p:spPr>
        <p:txBody>
          <a:bodyPr>
            <a:spAutoFit/>
          </a:bodyPr>
          <a:lstStyle/>
          <a:p>
            <a:pPr algn="ctr">
              <a:lnSpc>
                <a:spcPct val="150000"/>
              </a:lnSpc>
            </a:pPr>
            <a:r>
              <a:rPr lang="zh-CN" altLang="en-US" sz="2000" dirty="0" smtClean="0">
                <a:solidFill>
                  <a:srgbClr val="000000"/>
                </a:solidFill>
                <a:latin typeface="方正小标宋简体" pitchFamily="65" charset="-122"/>
                <a:ea typeface="方正小标宋简体" pitchFamily="65" charset="-122"/>
                <a:sym typeface="方正小标宋简体" pitchFamily="65" charset="-122"/>
              </a:rPr>
              <a:t>     二〇一九年一月七日</a:t>
            </a:r>
            <a:endParaRPr lang="zh-CN" altLang="en-US" sz="2000" dirty="0">
              <a:solidFill>
                <a:srgbClr val="000000"/>
              </a:solidFill>
              <a:latin typeface="Calibri" panose="020F0502020204030204" pitchFamily="34" charset="0"/>
              <a:sym typeface="宋体" panose="02010600030101010101" pitchFamily="2"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矩形 1"/>
          <p:cNvSpPr>
            <a:spLocks noChangeArrowheads="1"/>
          </p:cNvSpPr>
          <p:nvPr/>
        </p:nvSpPr>
        <p:spPr bwMode="auto">
          <a:xfrm>
            <a:off x="178877" y="171113"/>
            <a:ext cx="8784976" cy="6299160"/>
          </a:xfrm>
          <a:prstGeom prst="rect">
            <a:avLst/>
          </a:prstGeom>
          <a:noFill/>
          <a:ln w="9525">
            <a:noFill/>
            <a:miter lim="800000"/>
          </a:ln>
        </p:spPr>
        <p:txBody>
          <a:bodyPr wrap="square">
            <a:spAutoFit/>
          </a:bodyPr>
          <a:lstStyle/>
          <a:p>
            <a:pPr eaLnBrk="1" latinLnBrk="0" hangingPunct="1">
              <a:lnSpc>
                <a:spcPts val="2800"/>
              </a:lnSpc>
            </a:pPr>
            <a:r>
              <a:rPr lang="en-US" altLang="zh-CN" sz="2400" b="1" dirty="0" smtClean="0">
                <a:latin typeface="+mn-ea"/>
                <a:ea typeface="+mn-ea"/>
                <a:sym typeface="方正小标宋简体" pitchFamily="65" charset="-122"/>
              </a:rPr>
              <a:t> </a:t>
            </a:r>
            <a:r>
              <a:rPr lang="zh-CN" altLang="en-US" sz="2400" b="1" dirty="0" smtClean="0">
                <a:latin typeface="+mn-ea"/>
                <a:ea typeface="+mn-ea"/>
                <a:sym typeface="方正小标宋简体" pitchFamily="65" charset="-122"/>
              </a:rPr>
              <a:t>三、各站库汇报</a:t>
            </a:r>
            <a:r>
              <a:rPr lang="en-US" altLang="zh-CN" sz="2400" b="1" dirty="0" smtClean="0">
                <a:latin typeface="+mn-ea"/>
                <a:ea typeface="+mn-ea"/>
                <a:sym typeface="方正小标宋简体" pitchFamily="65" charset="-122"/>
              </a:rPr>
              <a:t>12</a:t>
            </a:r>
            <a:r>
              <a:rPr lang="zh-CN" altLang="en-US" sz="2400" b="1" dirty="0" smtClean="0">
                <a:latin typeface="+mn-ea"/>
                <a:ea typeface="+mn-ea"/>
                <a:sym typeface="方正小标宋简体" pitchFamily="65" charset="-122"/>
              </a:rPr>
              <a:t>月份安全工作总结及</a:t>
            </a:r>
            <a:r>
              <a:rPr lang="en-US" altLang="zh-CN" sz="2400" b="1" dirty="0" smtClean="0">
                <a:latin typeface="+mn-ea"/>
                <a:ea typeface="+mn-ea"/>
                <a:sym typeface="方正小标宋简体" pitchFamily="65" charset="-122"/>
              </a:rPr>
              <a:t>1</a:t>
            </a:r>
            <a:r>
              <a:rPr lang="zh-CN" altLang="en-US" sz="2400" b="1" dirty="0" smtClean="0">
                <a:latin typeface="+mn-ea"/>
                <a:ea typeface="+mn-ea"/>
                <a:sym typeface="方正小标宋简体" pitchFamily="65" charset="-122"/>
              </a:rPr>
              <a:t>月份安全工作安排</a:t>
            </a:r>
            <a:r>
              <a:rPr lang="zh-CN" altLang="en-US" sz="2400" b="1" dirty="0" smtClean="0">
                <a:latin typeface="+mn-ea"/>
                <a:ea typeface="+mn-ea"/>
              </a:rPr>
              <a:t>  </a:t>
            </a:r>
            <a:endParaRPr lang="en-US" altLang="zh-CN" sz="2000" b="1" dirty="0" smtClean="0">
              <a:latin typeface="+mn-ea"/>
              <a:ea typeface="+mn-ea"/>
            </a:endParaRPr>
          </a:p>
          <a:p>
            <a:pPr eaLnBrk="1" latinLnBrk="0" hangingPunct="1">
              <a:lnSpc>
                <a:spcPts val="2400"/>
              </a:lnSpc>
            </a:pPr>
            <a:r>
              <a:rPr lang="en-US" altLang="zh-CN" sz="2000" b="1" dirty="0" smtClean="0">
                <a:latin typeface="+mn-ea"/>
                <a:ea typeface="+mn-ea"/>
              </a:rPr>
              <a:t>   </a:t>
            </a:r>
            <a:r>
              <a:rPr lang="zh-CN" altLang="en-US" sz="2000" b="1" dirty="0" smtClean="0">
                <a:latin typeface="+mn-ea"/>
                <a:ea typeface="+mn-ea"/>
              </a:rPr>
              <a:t>（一）</a:t>
            </a:r>
            <a:r>
              <a:rPr lang="en-US" altLang="zh-CN" sz="2000" b="1" dirty="0" smtClean="0">
                <a:latin typeface="+mn-ea"/>
                <a:ea typeface="+mn-ea"/>
                <a:sym typeface="方正小标宋简体" pitchFamily="65" charset="-122"/>
              </a:rPr>
              <a:t> </a:t>
            </a:r>
            <a:r>
              <a:rPr lang="zh-CN" altLang="en-US" sz="2000" b="1" dirty="0">
                <a:latin typeface="+mn-ea"/>
                <a:ea typeface="+mn-ea"/>
                <a:sym typeface="方正小标宋简体" pitchFamily="65" charset="-122"/>
              </a:rPr>
              <a:t>红柠铁路供应站</a:t>
            </a:r>
          </a:p>
          <a:p>
            <a:pPr eaLnBrk="1" latinLnBrk="0" hangingPunct="1">
              <a:lnSpc>
                <a:spcPts val="2400"/>
              </a:lnSpc>
            </a:pPr>
            <a:r>
              <a:rPr lang="en-US" altLang="zh-CN" sz="2000" b="1" dirty="0" smtClean="0">
                <a:latin typeface="+mn-ea"/>
                <a:ea typeface="+mn-ea"/>
              </a:rPr>
              <a:t>    1</a:t>
            </a:r>
            <a:r>
              <a:rPr lang="en-US" altLang="zh-CN" sz="2000" b="1" dirty="0" smtClean="0">
                <a:latin typeface="+mn-ea"/>
                <a:sym typeface="方正小标宋简体" pitchFamily="65" charset="-122"/>
              </a:rPr>
              <a:t>.</a:t>
            </a:r>
            <a:r>
              <a:rPr lang="en-US" altLang="zh-CN" sz="2000" b="1" dirty="0" smtClean="0">
                <a:latin typeface="+mn-ea"/>
                <a:ea typeface="+mn-ea"/>
              </a:rPr>
              <a:t>12</a:t>
            </a:r>
            <a:r>
              <a:rPr lang="zh-CN" altLang="en-US" sz="2000" b="1" dirty="0" smtClean="0">
                <a:latin typeface="+mn-ea"/>
                <a:ea typeface="+mn-ea"/>
              </a:rPr>
              <a:t>月份安全工作完成情况</a:t>
            </a:r>
            <a:endParaRPr lang="en-US" altLang="zh-CN" sz="2000" b="1" dirty="0" smtClean="0">
              <a:latin typeface="+mn-ea"/>
              <a:ea typeface="+mn-ea"/>
            </a:endParaRPr>
          </a:p>
          <a:p>
            <a:pPr>
              <a:lnSpc>
                <a:spcPts val="2400"/>
              </a:lnSpc>
            </a:pPr>
            <a:r>
              <a:rPr lang="zh-CN" altLang="en-US" sz="2000" dirty="0" smtClean="0"/>
              <a:t>     </a:t>
            </a:r>
            <a:r>
              <a:rPr lang="zh-CN" altLang="zh-CN" sz="2000" dirty="0" smtClean="0"/>
              <a:t>（</a:t>
            </a:r>
            <a:r>
              <a:rPr lang="en-US" altLang="zh-CN" sz="2000" dirty="0" smtClean="0"/>
              <a:t>1</a:t>
            </a:r>
            <a:r>
              <a:rPr lang="zh-CN" altLang="zh-CN" sz="2000" dirty="0" smtClean="0"/>
              <a:t>）完善安全基础管理</a:t>
            </a:r>
          </a:p>
          <a:p>
            <a:pPr>
              <a:lnSpc>
                <a:spcPts val="2400"/>
              </a:lnSpc>
            </a:pPr>
            <a:r>
              <a:rPr lang="en-US" altLang="zh-CN" sz="2000" dirty="0" smtClean="0"/>
              <a:t>     </a:t>
            </a:r>
            <a:r>
              <a:rPr lang="zh-CN" altLang="zh-CN" sz="2000" dirty="0" smtClean="0"/>
              <a:t>（</a:t>
            </a:r>
            <a:r>
              <a:rPr lang="en-US" altLang="zh-CN" sz="2000" dirty="0" smtClean="0"/>
              <a:t>2</a:t>
            </a:r>
            <a:r>
              <a:rPr lang="zh-CN" altLang="zh-CN" sz="2000" dirty="0" smtClean="0"/>
              <a:t>）排空消防管道存水。</a:t>
            </a:r>
          </a:p>
          <a:p>
            <a:pPr>
              <a:lnSpc>
                <a:spcPts val="2400"/>
              </a:lnSpc>
            </a:pPr>
            <a:r>
              <a:rPr lang="en-US" altLang="zh-CN" sz="2000" dirty="0" smtClean="0"/>
              <a:t>     </a:t>
            </a:r>
            <a:r>
              <a:rPr lang="zh-CN" altLang="zh-CN" sz="2000" dirty="0" smtClean="0"/>
              <a:t>（</a:t>
            </a:r>
            <a:r>
              <a:rPr lang="en-US" altLang="zh-CN" sz="2000" dirty="0" smtClean="0"/>
              <a:t>3</a:t>
            </a:r>
            <a:r>
              <a:rPr lang="zh-CN" altLang="zh-CN" sz="2000" dirty="0" smtClean="0"/>
              <a:t>）完成百日安阶段活动。</a:t>
            </a:r>
          </a:p>
          <a:p>
            <a:pPr>
              <a:lnSpc>
                <a:spcPts val="2400"/>
              </a:lnSpc>
            </a:pPr>
            <a:r>
              <a:rPr lang="en-US" altLang="zh-CN" sz="2000" b="1" dirty="0" smtClean="0">
                <a:latin typeface="+mn-ea"/>
                <a:sym typeface="方正小标宋简体" pitchFamily="65" charset="-122"/>
              </a:rPr>
              <a:t>    2.1</a:t>
            </a:r>
            <a:r>
              <a:rPr lang="zh-CN" altLang="en-US" sz="2000" b="1" dirty="0" smtClean="0">
                <a:latin typeface="+mn-ea"/>
                <a:sym typeface="方正小标宋简体" pitchFamily="65" charset="-122"/>
              </a:rPr>
              <a:t>月份安全工作安排及措施</a:t>
            </a:r>
            <a:endParaRPr lang="zh-CN" altLang="zh-CN" sz="2000" dirty="0" smtClean="0"/>
          </a:p>
          <a:p>
            <a:pPr>
              <a:lnSpc>
                <a:spcPts val="2400"/>
              </a:lnSpc>
            </a:pPr>
            <a:r>
              <a:rPr lang="en-US" altLang="zh-CN" sz="2000" dirty="0" smtClean="0"/>
              <a:t>     </a:t>
            </a:r>
            <a:r>
              <a:rPr lang="zh-CN" altLang="zh-CN" sz="2000" dirty="0" smtClean="0"/>
              <a:t>（</a:t>
            </a:r>
            <a:r>
              <a:rPr lang="en-US" altLang="zh-CN" sz="2000" dirty="0" smtClean="0"/>
              <a:t>1</a:t>
            </a:r>
            <a:r>
              <a:rPr lang="zh-CN" altLang="zh-CN" sz="2000" dirty="0" smtClean="0"/>
              <a:t>） 开展元旦期间安全专项检查工作。 </a:t>
            </a:r>
          </a:p>
          <a:p>
            <a:pPr>
              <a:lnSpc>
                <a:spcPts val="2400"/>
              </a:lnSpc>
            </a:pPr>
            <a:r>
              <a:rPr lang="en-US" altLang="zh-CN" sz="2000" dirty="0" smtClean="0"/>
              <a:t>       </a:t>
            </a:r>
            <a:r>
              <a:rPr lang="zh-CN" altLang="zh-CN" sz="2000" dirty="0" smtClean="0"/>
              <a:t>措施：元旦期间进行安全专项检查，做好元旦期间值班记录，杜绝各类安全事故的发生。</a:t>
            </a:r>
          </a:p>
          <a:p>
            <a:pPr>
              <a:lnSpc>
                <a:spcPts val="2400"/>
              </a:lnSpc>
            </a:pPr>
            <a:r>
              <a:rPr lang="en-US" altLang="zh-CN" sz="2000" dirty="0" smtClean="0"/>
              <a:t>     </a:t>
            </a:r>
            <a:r>
              <a:rPr lang="zh-CN" altLang="zh-CN" sz="2000" dirty="0" smtClean="0"/>
              <a:t>（</a:t>
            </a:r>
            <a:r>
              <a:rPr lang="en-US" altLang="zh-CN" sz="2000" dirty="0" smtClean="0"/>
              <a:t>2</a:t>
            </a:r>
            <a:r>
              <a:rPr lang="zh-CN" altLang="zh-CN" sz="2000" dirty="0" smtClean="0"/>
              <a:t>）</a:t>
            </a:r>
            <a:r>
              <a:rPr lang="en-US" altLang="zh-CN" sz="2000" dirty="0" smtClean="0"/>
              <a:t>2018</a:t>
            </a:r>
            <a:r>
              <a:rPr lang="zh-CN" altLang="zh-CN" sz="2000" dirty="0" smtClean="0"/>
              <a:t>年安全资料整理。</a:t>
            </a:r>
          </a:p>
          <a:p>
            <a:pPr>
              <a:lnSpc>
                <a:spcPts val="2400"/>
              </a:lnSpc>
            </a:pPr>
            <a:r>
              <a:rPr lang="en-US" altLang="zh-CN" sz="2000" dirty="0" smtClean="0"/>
              <a:t>       </a:t>
            </a:r>
            <a:r>
              <a:rPr lang="zh-CN" altLang="zh-CN" sz="2000" dirty="0" smtClean="0"/>
              <a:t>措施：对</a:t>
            </a:r>
            <a:r>
              <a:rPr lang="en-US" altLang="zh-CN" sz="2000" dirty="0" smtClean="0"/>
              <a:t>2018</a:t>
            </a:r>
            <a:r>
              <a:rPr lang="zh-CN" altLang="zh-CN" sz="2000" dirty="0" smtClean="0"/>
              <a:t>年安全基础及质量标准化全部资料进行整理并归档。</a:t>
            </a:r>
          </a:p>
          <a:p>
            <a:pPr>
              <a:lnSpc>
                <a:spcPts val="2400"/>
              </a:lnSpc>
            </a:pPr>
            <a:r>
              <a:rPr lang="en-US" altLang="zh-CN" sz="2000" dirty="0" smtClean="0"/>
              <a:t>     </a:t>
            </a:r>
            <a:r>
              <a:rPr lang="zh-CN" altLang="zh-CN" sz="2000" dirty="0" smtClean="0"/>
              <a:t>（</a:t>
            </a:r>
            <a:r>
              <a:rPr lang="en-US" altLang="zh-CN" sz="2000" dirty="0" smtClean="0"/>
              <a:t>3</a:t>
            </a:r>
            <a:r>
              <a:rPr lang="zh-CN" altLang="zh-CN" sz="2000" dirty="0" smtClean="0"/>
              <a:t>）组织安全行车学习。</a:t>
            </a:r>
          </a:p>
          <a:p>
            <a:pPr>
              <a:lnSpc>
                <a:spcPts val="2400"/>
              </a:lnSpc>
            </a:pPr>
            <a:r>
              <a:rPr lang="en-US" altLang="zh-CN" sz="2000" dirty="0" smtClean="0"/>
              <a:t>       </a:t>
            </a:r>
            <a:r>
              <a:rPr lang="zh-CN" altLang="zh-CN" sz="2000" dirty="0" smtClean="0"/>
              <a:t>措施：组织供应站全体职工学习《冬季安全行车注意事项》，确保员工上下班安全行车。 </a:t>
            </a:r>
          </a:p>
          <a:p>
            <a:pPr>
              <a:lnSpc>
                <a:spcPts val="2400"/>
              </a:lnSpc>
            </a:pPr>
            <a:r>
              <a:rPr lang="en-US" altLang="zh-CN" sz="2000" dirty="0" smtClean="0"/>
              <a:t>     </a:t>
            </a:r>
            <a:r>
              <a:rPr lang="zh-CN" altLang="zh-CN" sz="2000" dirty="0" smtClean="0"/>
              <a:t>（</a:t>
            </a:r>
            <a:r>
              <a:rPr lang="en-US" altLang="zh-CN" sz="2000" dirty="0" smtClean="0"/>
              <a:t>4</a:t>
            </a:r>
            <a:r>
              <a:rPr lang="zh-CN" altLang="zh-CN" sz="2000" dirty="0" smtClean="0"/>
              <a:t>）库房值班室暖气管道维修。</a:t>
            </a:r>
          </a:p>
          <a:p>
            <a:pPr>
              <a:lnSpc>
                <a:spcPts val="2400"/>
              </a:lnSpc>
            </a:pPr>
            <a:r>
              <a:rPr lang="en-US" altLang="zh-CN" sz="2000" dirty="0" smtClean="0"/>
              <a:t>       </a:t>
            </a:r>
            <a:r>
              <a:rPr lang="zh-CN" altLang="zh-CN" sz="2000" dirty="0" smtClean="0"/>
              <a:t>措施：联系红柠后勤服务公司，对值班室暖气管道渗水及部分暖气片不热的问题进行维修。</a:t>
            </a:r>
          </a:p>
          <a:p>
            <a:pPr eaLnBrk="1" latinLnBrk="0" hangingPunct="1">
              <a:lnSpc>
                <a:spcPts val="2400"/>
              </a:lnSpc>
            </a:pPr>
            <a:r>
              <a:rPr lang="en-US" altLang="zh-CN" sz="2000" b="1" dirty="0" smtClean="0"/>
              <a:t>       3.</a:t>
            </a:r>
            <a:r>
              <a:rPr lang="zh-CN" altLang="zh-CN" sz="2000" b="1" dirty="0" smtClean="0"/>
              <a:t>工作中需要协调和解决的问题</a:t>
            </a:r>
            <a:endParaRPr lang="zh-CN" altLang="zh-CN" sz="2000" dirty="0" smtClean="0"/>
          </a:p>
          <a:p>
            <a:pPr eaLnBrk="1" latinLnBrk="0" hangingPunct="1">
              <a:lnSpc>
                <a:spcPts val="2400"/>
              </a:lnSpc>
            </a:pPr>
            <a:r>
              <a:rPr lang="en-US" altLang="zh-CN" sz="2000" dirty="0" smtClean="0"/>
              <a:t>       </a:t>
            </a:r>
            <a:r>
              <a:rPr lang="zh-CN" altLang="zh-CN" sz="2000" dirty="0" smtClean="0"/>
              <a:t>无</a:t>
            </a:r>
            <a:endParaRPr lang="zh-CN" altLang="zh-CN" sz="2000" dirty="0" smtClean="0">
              <a:latin typeface="+mn-ea"/>
              <a:ea typeface="+mn-ea"/>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矩形 1"/>
          <p:cNvSpPr>
            <a:spLocks noChangeArrowheads="1"/>
          </p:cNvSpPr>
          <p:nvPr/>
        </p:nvSpPr>
        <p:spPr bwMode="auto">
          <a:xfrm>
            <a:off x="177989" y="69895"/>
            <a:ext cx="8787765" cy="6521529"/>
          </a:xfrm>
          <a:prstGeom prst="rect">
            <a:avLst/>
          </a:prstGeom>
          <a:noFill/>
          <a:ln w="9525">
            <a:noFill/>
            <a:miter lim="800000"/>
          </a:ln>
        </p:spPr>
        <p:txBody>
          <a:bodyPr wrap="square">
            <a:spAutoFit/>
          </a:bodyPr>
          <a:lstStyle/>
          <a:p>
            <a:pPr eaLnBrk="1" latinLnBrk="0" hangingPunct="1">
              <a:lnSpc>
                <a:spcPts val="2800"/>
              </a:lnSpc>
            </a:pPr>
            <a:r>
              <a:rPr lang="zh-CN" altLang="en-US" sz="2000" b="1" dirty="0" smtClean="0">
                <a:latin typeface="+mn-ea"/>
                <a:ea typeface="+mn-ea"/>
              </a:rPr>
              <a:t>   （二）</a:t>
            </a:r>
            <a:r>
              <a:rPr lang="en-US" altLang="zh-CN" sz="2000" b="1" dirty="0" smtClean="0">
                <a:latin typeface="+mn-ea"/>
                <a:ea typeface="+mn-ea"/>
                <a:sym typeface="方正小标宋简体" pitchFamily="65" charset="-122"/>
              </a:rPr>
              <a:t> </a:t>
            </a:r>
            <a:r>
              <a:rPr lang="zh-CN" altLang="en-US" sz="2000" b="1" dirty="0">
                <a:latin typeface="+mn-ea"/>
                <a:ea typeface="+mn-ea"/>
                <a:sym typeface="方正小标宋简体" pitchFamily="65" charset="-122"/>
              </a:rPr>
              <a:t>张家峁供应站</a:t>
            </a:r>
          </a:p>
          <a:p>
            <a:pPr eaLnBrk="1" latinLnBrk="0" hangingPunct="1">
              <a:lnSpc>
                <a:spcPts val="2800"/>
              </a:lnSpc>
            </a:pPr>
            <a:r>
              <a:rPr lang="en-US" altLang="zh-CN" sz="2000" b="1" dirty="0" smtClean="0">
                <a:latin typeface="+mn-ea"/>
                <a:ea typeface="+mn-ea"/>
              </a:rPr>
              <a:t>    1.12</a:t>
            </a:r>
            <a:r>
              <a:rPr lang="zh-CN" altLang="en-US" sz="2000" b="1" dirty="0" smtClean="0">
                <a:latin typeface="+mn-ea"/>
                <a:ea typeface="+mn-ea"/>
              </a:rPr>
              <a:t>月份</a:t>
            </a:r>
            <a:r>
              <a:rPr lang="zh-CN" altLang="en-US" sz="2000" b="1" dirty="0">
                <a:latin typeface="+mn-ea"/>
                <a:ea typeface="+mn-ea"/>
              </a:rPr>
              <a:t>安全工作完成</a:t>
            </a:r>
            <a:r>
              <a:rPr lang="zh-CN" altLang="en-US" sz="2000" b="1" dirty="0" smtClean="0">
                <a:latin typeface="+mn-ea"/>
                <a:ea typeface="+mn-ea"/>
              </a:rPr>
              <a:t>情况</a:t>
            </a:r>
            <a:endParaRPr lang="en-US" altLang="zh-CN" sz="2000" b="1" dirty="0" smtClean="0">
              <a:latin typeface="+mn-ea"/>
              <a:ea typeface="+mn-ea"/>
            </a:endParaRPr>
          </a:p>
          <a:p>
            <a:pPr lvl="0">
              <a:lnSpc>
                <a:spcPts val="2800"/>
              </a:lnSpc>
            </a:pPr>
            <a:r>
              <a:rPr lang="en-US" altLang="zh-CN" sz="2000" dirty="0" smtClean="0"/>
              <a:t>     </a:t>
            </a:r>
            <a:r>
              <a:rPr lang="zh-CN" altLang="zh-CN" sz="2000" dirty="0" smtClean="0"/>
              <a:t>（</a:t>
            </a:r>
            <a:r>
              <a:rPr lang="en-US" altLang="zh-CN" sz="2000" dirty="0" smtClean="0"/>
              <a:t>1</a:t>
            </a:r>
            <a:r>
              <a:rPr lang="zh-CN" altLang="zh-CN" sz="2000" dirty="0" smtClean="0"/>
              <a:t>）完成了整改集团公司在年终考核提出问题；</a:t>
            </a:r>
          </a:p>
          <a:p>
            <a:pPr>
              <a:lnSpc>
                <a:spcPts val="2800"/>
              </a:lnSpc>
            </a:pPr>
            <a:r>
              <a:rPr lang="en-US" altLang="zh-CN" sz="2000" dirty="0" smtClean="0"/>
              <a:t>     </a:t>
            </a:r>
            <a:r>
              <a:rPr lang="zh-CN" altLang="zh-CN" sz="2000" dirty="0" smtClean="0"/>
              <a:t>（</a:t>
            </a:r>
            <a:r>
              <a:rPr lang="en-US" altLang="zh-CN" sz="2000" dirty="0" smtClean="0"/>
              <a:t>2</a:t>
            </a:r>
            <a:r>
              <a:rPr lang="zh-CN" altLang="zh-CN" sz="2000" dirty="0" smtClean="0"/>
              <a:t>）完成了“百日安全”活动</a:t>
            </a:r>
            <a:r>
              <a:rPr lang="en-US" altLang="zh-CN" sz="2000" dirty="0" smtClean="0"/>
              <a:t>12</a:t>
            </a:r>
            <a:r>
              <a:rPr lang="zh-CN" altLang="zh-CN" sz="2000" dirty="0" smtClean="0"/>
              <a:t>月份阶段工作；</a:t>
            </a:r>
            <a:r>
              <a:rPr lang="en-US" altLang="zh-CN" sz="2000" dirty="0" smtClean="0"/>
              <a:t>                                           </a:t>
            </a:r>
            <a:endParaRPr lang="zh-CN" altLang="zh-CN" sz="2000" dirty="0" smtClean="0"/>
          </a:p>
          <a:p>
            <a:pPr>
              <a:lnSpc>
                <a:spcPts val="2800"/>
              </a:lnSpc>
            </a:pPr>
            <a:r>
              <a:rPr lang="en-US" altLang="zh-CN" sz="2000" dirty="0" smtClean="0"/>
              <a:t>     </a:t>
            </a:r>
            <a:r>
              <a:rPr lang="zh-CN" altLang="zh-CN" sz="2000" dirty="0" smtClean="0"/>
              <a:t>（</a:t>
            </a:r>
            <a:r>
              <a:rPr lang="en-US" altLang="zh-CN" sz="2000" dirty="0" smtClean="0"/>
              <a:t>3</a:t>
            </a:r>
            <a:r>
              <a:rPr lang="zh-CN" altLang="zh-CN" sz="2000" dirty="0" smtClean="0"/>
              <a:t>）完成了年底物资盘点工作；</a:t>
            </a:r>
          </a:p>
          <a:p>
            <a:pPr lvl="0">
              <a:lnSpc>
                <a:spcPts val="2800"/>
              </a:lnSpc>
            </a:pPr>
            <a:r>
              <a:rPr lang="en-US" altLang="zh-CN" sz="2000" dirty="0" smtClean="0"/>
              <a:t>     </a:t>
            </a:r>
            <a:r>
              <a:rPr lang="zh-CN" altLang="zh-CN" sz="2000" dirty="0" smtClean="0"/>
              <a:t>（</a:t>
            </a:r>
            <a:r>
              <a:rPr lang="en-US" altLang="zh-CN" sz="2000" dirty="0" smtClean="0"/>
              <a:t>4</a:t>
            </a:r>
            <a:r>
              <a:rPr lang="zh-CN" altLang="zh-CN" sz="2000" dirty="0" smtClean="0"/>
              <a:t>）完成了年底安全工作总结工作。</a:t>
            </a:r>
          </a:p>
          <a:p>
            <a:pPr>
              <a:lnSpc>
                <a:spcPts val="2800"/>
              </a:lnSpc>
            </a:pPr>
            <a:r>
              <a:rPr lang="en-US" altLang="zh-CN" sz="2000" b="1" dirty="0" smtClean="0">
                <a:latin typeface="+mn-ea"/>
                <a:ea typeface="+mn-ea"/>
              </a:rPr>
              <a:t>    2.</a:t>
            </a:r>
            <a:r>
              <a:rPr lang="en-US" altLang="zh-CN" sz="2000" b="1" dirty="0" smtClean="0">
                <a:latin typeface="+mn-ea"/>
                <a:ea typeface="+mn-ea"/>
                <a:sym typeface="方正小标宋简体" pitchFamily="65" charset="-122"/>
              </a:rPr>
              <a:t>1</a:t>
            </a:r>
            <a:r>
              <a:rPr lang="zh-CN" altLang="en-US" sz="2000" b="1" dirty="0" smtClean="0">
                <a:latin typeface="+mn-ea"/>
                <a:ea typeface="+mn-ea"/>
                <a:sym typeface="方正小标宋简体" pitchFamily="65" charset="-122"/>
              </a:rPr>
              <a:t>月份安全工作安排及措施</a:t>
            </a:r>
            <a:endParaRPr lang="en-US" altLang="zh-CN" sz="2000" dirty="0" smtClean="0">
              <a:latin typeface="+mn-ea"/>
              <a:ea typeface="+mn-ea"/>
            </a:endParaRPr>
          </a:p>
          <a:p>
            <a:pPr>
              <a:lnSpc>
                <a:spcPts val="2800"/>
              </a:lnSpc>
            </a:pPr>
            <a:r>
              <a:rPr lang="en-US" altLang="zh-CN" sz="2000" dirty="0" smtClean="0"/>
              <a:t>     </a:t>
            </a:r>
            <a:r>
              <a:rPr lang="zh-CN" altLang="zh-CN" sz="2000" dirty="0" smtClean="0"/>
              <a:t>（</a:t>
            </a:r>
            <a:r>
              <a:rPr lang="en-US" altLang="zh-CN" sz="2000" dirty="0" smtClean="0"/>
              <a:t>1</a:t>
            </a:r>
            <a:r>
              <a:rPr lang="zh-CN" altLang="zh-CN" sz="2000" dirty="0" smtClean="0"/>
              <a:t>）做好年底资料归档工作；</a:t>
            </a:r>
          </a:p>
          <a:p>
            <a:pPr>
              <a:lnSpc>
                <a:spcPts val="2800"/>
              </a:lnSpc>
            </a:pPr>
            <a:r>
              <a:rPr lang="en-US" altLang="zh-CN" sz="2000" dirty="0" smtClean="0"/>
              <a:t>       </a:t>
            </a:r>
            <a:r>
              <a:rPr lang="zh-CN" altLang="zh-CN" sz="2000" dirty="0" smtClean="0"/>
              <a:t>措施：将</a:t>
            </a:r>
            <a:r>
              <a:rPr lang="en-US" altLang="zh-CN" sz="2000" dirty="0" smtClean="0"/>
              <a:t>2018</a:t>
            </a:r>
            <a:r>
              <a:rPr lang="zh-CN" altLang="zh-CN" sz="2000" dirty="0" smtClean="0"/>
              <a:t>年所有资料进行整理，统一归档后移交档案室。</a:t>
            </a:r>
          </a:p>
          <a:p>
            <a:pPr>
              <a:lnSpc>
                <a:spcPts val="2800"/>
              </a:lnSpc>
            </a:pPr>
            <a:r>
              <a:rPr lang="en-US" altLang="zh-CN" sz="2000" dirty="0" smtClean="0"/>
              <a:t>     </a:t>
            </a:r>
            <a:r>
              <a:rPr lang="zh-CN" altLang="zh-CN" sz="2000" dirty="0" smtClean="0"/>
              <a:t>（</a:t>
            </a:r>
            <a:r>
              <a:rPr lang="en-US" altLang="zh-CN" sz="2000" dirty="0" smtClean="0"/>
              <a:t>2</a:t>
            </a:r>
            <a:r>
              <a:rPr lang="zh-CN" altLang="zh-CN" sz="2000" dirty="0" smtClean="0"/>
              <a:t>）做好库房内物资质量标准化加强工作；</a:t>
            </a:r>
            <a:r>
              <a:rPr lang="en-US" altLang="zh-CN" sz="2000" dirty="0" smtClean="0"/>
              <a:t>                                           </a:t>
            </a:r>
            <a:endParaRPr lang="zh-CN" altLang="zh-CN" sz="2000" dirty="0" smtClean="0"/>
          </a:p>
          <a:p>
            <a:pPr>
              <a:lnSpc>
                <a:spcPts val="2800"/>
              </a:lnSpc>
            </a:pPr>
            <a:r>
              <a:rPr lang="en-US" altLang="zh-CN" sz="2000" dirty="0" smtClean="0"/>
              <a:t>       </a:t>
            </a:r>
            <a:r>
              <a:rPr lang="zh-CN" altLang="zh-CN" sz="2000" dirty="0" smtClean="0"/>
              <a:t>措施：提高库房质量标准化考核工作，每天检查地面卫生，每周检查货架、货物卫生，保持常态化水平。</a:t>
            </a:r>
          </a:p>
          <a:p>
            <a:pPr>
              <a:lnSpc>
                <a:spcPts val="2800"/>
              </a:lnSpc>
            </a:pPr>
            <a:r>
              <a:rPr lang="en-US" altLang="zh-CN" sz="2000" dirty="0" smtClean="0"/>
              <a:t>     </a:t>
            </a:r>
            <a:r>
              <a:rPr lang="zh-CN" altLang="zh-CN" sz="2000" dirty="0" smtClean="0"/>
              <a:t>（</a:t>
            </a:r>
            <a:r>
              <a:rPr lang="en-US" altLang="zh-CN" sz="2000" dirty="0" smtClean="0"/>
              <a:t>3</a:t>
            </a:r>
            <a:r>
              <a:rPr lang="zh-CN" altLang="zh-CN" sz="2000" dirty="0" smtClean="0"/>
              <a:t>）做好</a:t>
            </a:r>
            <a:r>
              <a:rPr lang="en-US" altLang="zh-CN" sz="2000" dirty="0" smtClean="0"/>
              <a:t>2019</a:t>
            </a:r>
            <a:r>
              <a:rPr lang="zh-CN" altLang="zh-CN" sz="2000" dirty="0" smtClean="0"/>
              <a:t>年度安全资料建立工作；</a:t>
            </a:r>
          </a:p>
          <a:p>
            <a:pPr>
              <a:lnSpc>
                <a:spcPts val="2800"/>
              </a:lnSpc>
            </a:pPr>
            <a:r>
              <a:rPr lang="en-US" altLang="zh-CN" sz="2000" dirty="0" smtClean="0"/>
              <a:t>      </a:t>
            </a:r>
            <a:r>
              <a:rPr lang="zh-CN" altLang="zh-CN" sz="2000" dirty="0" smtClean="0"/>
              <a:t>措施：谢怡负责建立好</a:t>
            </a:r>
            <a:r>
              <a:rPr lang="en-US" altLang="zh-CN" sz="2000" dirty="0" smtClean="0"/>
              <a:t>2019</a:t>
            </a:r>
            <a:r>
              <a:rPr lang="zh-CN" altLang="zh-CN" sz="2000" dirty="0" smtClean="0"/>
              <a:t>年安全基础资料工作。</a:t>
            </a:r>
          </a:p>
          <a:p>
            <a:pPr>
              <a:lnSpc>
                <a:spcPts val="2800"/>
              </a:lnSpc>
            </a:pPr>
            <a:r>
              <a:rPr lang="en-US" altLang="zh-CN" sz="2000" dirty="0" smtClean="0"/>
              <a:t>     </a:t>
            </a:r>
            <a:r>
              <a:rPr lang="zh-CN" altLang="zh-CN" sz="2000" dirty="0" smtClean="0"/>
              <a:t>（</a:t>
            </a:r>
            <a:r>
              <a:rPr lang="en-US" altLang="zh-CN" sz="2000" dirty="0" smtClean="0"/>
              <a:t>4</a:t>
            </a:r>
            <a:r>
              <a:rPr lang="zh-CN" altLang="zh-CN" sz="2000" dirty="0" smtClean="0"/>
              <a:t>）做好供应站</a:t>
            </a:r>
            <a:r>
              <a:rPr lang="en-US" altLang="zh-CN" sz="2000" dirty="0" smtClean="0"/>
              <a:t>2019</a:t>
            </a:r>
            <a:r>
              <a:rPr lang="zh-CN" altLang="zh-CN" sz="2000" dirty="0" smtClean="0"/>
              <a:t>年的工作安排</a:t>
            </a:r>
            <a:r>
              <a:rPr lang="en-US" altLang="zh-CN" sz="2000" dirty="0" smtClean="0"/>
              <a:t>;</a:t>
            </a:r>
            <a:endParaRPr lang="zh-CN" altLang="zh-CN" sz="2000" dirty="0" smtClean="0"/>
          </a:p>
          <a:p>
            <a:pPr>
              <a:lnSpc>
                <a:spcPts val="2800"/>
              </a:lnSpc>
            </a:pPr>
            <a:r>
              <a:rPr lang="en-US" altLang="zh-CN" sz="2000" dirty="0" smtClean="0"/>
              <a:t>      </a:t>
            </a:r>
            <a:r>
              <a:rPr lang="zh-CN" altLang="zh-CN" sz="2000" dirty="0" smtClean="0"/>
              <a:t>措施</a:t>
            </a:r>
            <a:r>
              <a:rPr lang="en-US" altLang="zh-CN" sz="2000" dirty="0" smtClean="0"/>
              <a:t>:</a:t>
            </a:r>
            <a:r>
              <a:rPr lang="zh-CN" altLang="zh-CN" sz="2000" dirty="0" smtClean="0"/>
              <a:t>根据全面预算做好各项工作安排。</a:t>
            </a:r>
          </a:p>
          <a:p>
            <a:pPr eaLnBrk="1" latinLnBrk="0" hangingPunct="1">
              <a:lnSpc>
                <a:spcPts val="2800"/>
              </a:lnSpc>
            </a:pPr>
            <a:r>
              <a:rPr lang="en-US" altLang="zh-CN" sz="2000" b="1" dirty="0" smtClean="0">
                <a:latin typeface="+mn-ea"/>
                <a:sym typeface="方正小标宋简体" pitchFamily="65" charset="-122"/>
              </a:rPr>
              <a:t>    3.</a:t>
            </a:r>
            <a:r>
              <a:rPr lang="zh-CN" altLang="en-US" sz="2000" b="1" dirty="0" smtClean="0">
                <a:latin typeface="+mn-ea"/>
                <a:sym typeface="方正小标宋简体" pitchFamily="65" charset="-122"/>
              </a:rPr>
              <a:t>工作中需要协调解决的事项</a:t>
            </a:r>
          </a:p>
          <a:p>
            <a:pPr eaLnBrk="1" latinLnBrk="0" hangingPunct="1">
              <a:lnSpc>
                <a:spcPts val="2800"/>
              </a:lnSpc>
            </a:pPr>
            <a:r>
              <a:rPr lang="zh-CN" altLang="en-US" sz="2000" dirty="0" smtClean="0">
                <a:latin typeface="+mn-ea"/>
                <a:sym typeface="方正小标宋简体" pitchFamily="65" charset="-122"/>
              </a:rPr>
              <a:t>   无</a:t>
            </a:r>
            <a:endParaRPr lang="zh-CN" altLang="zh-CN" sz="2000" dirty="0" smtClean="0"/>
          </a:p>
        </p:txBody>
      </p:sp>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a:spLocks noChangeArrowheads="1"/>
          </p:cNvSpPr>
          <p:nvPr/>
        </p:nvSpPr>
        <p:spPr bwMode="auto">
          <a:xfrm>
            <a:off x="88458" y="33065"/>
            <a:ext cx="8967277" cy="6479851"/>
          </a:xfrm>
          <a:prstGeom prst="rect">
            <a:avLst/>
          </a:prstGeom>
          <a:noFill/>
          <a:ln w="9525">
            <a:noFill/>
            <a:miter lim="800000"/>
          </a:ln>
        </p:spPr>
        <p:txBody>
          <a:bodyPr wrap="square">
            <a:spAutoFit/>
          </a:bodyPr>
          <a:lstStyle/>
          <a:p>
            <a:pPr eaLnBrk="1" latinLnBrk="0" hangingPunct="1">
              <a:lnSpc>
                <a:spcPts val="2500"/>
              </a:lnSpc>
            </a:pPr>
            <a:r>
              <a:rPr lang="zh-CN" altLang="en-US" sz="2000" b="1" dirty="0" smtClean="0">
                <a:latin typeface="+mn-ea"/>
                <a:ea typeface="+mn-ea"/>
              </a:rPr>
              <a:t>   （三）</a:t>
            </a:r>
            <a:r>
              <a:rPr lang="zh-CN" altLang="en-US" sz="2000" b="1" dirty="0" smtClean="0">
                <a:latin typeface="+mn-ea"/>
                <a:ea typeface="+mn-ea"/>
                <a:sym typeface="方正小标宋简体" pitchFamily="65" charset="-122"/>
              </a:rPr>
              <a:t>安山供</a:t>
            </a:r>
            <a:r>
              <a:rPr lang="zh-CN" altLang="en-US" sz="2000" b="1" dirty="0">
                <a:latin typeface="+mn-ea"/>
                <a:ea typeface="+mn-ea"/>
                <a:sym typeface="方正小标宋简体" pitchFamily="65" charset="-122"/>
              </a:rPr>
              <a:t>应站</a:t>
            </a:r>
          </a:p>
          <a:p>
            <a:pPr eaLnBrk="1" latinLnBrk="0" hangingPunct="1">
              <a:lnSpc>
                <a:spcPts val="2500"/>
              </a:lnSpc>
            </a:pPr>
            <a:r>
              <a:rPr lang="en-US" altLang="zh-CN" sz="2000" b="1" dirty="0" smtClean="0">
                <a:latin typeface="+mn-ea"/>
                <a:ea typeface="+mn-ea"/>
              </a:rPr>
              <a:t>    1.12</a:t>
            </a:r>
            <a:r>
              <a:rPr lang="zh-CN" altLang="en-US" sz="2000" b="1" dirty="0" smtClean="0">
                <a:latin typeface="+mn-ea"/>
                <a:ea typeface="+mn-ea"/>
              </a:rPr>
              <a:t>月份</a:t>
            </a:r>
            <a:r>
              <a:rPr lang="zh-CN" altLang="en-US" sz="2000" b="1" dirty="0">
                <a:latin typeface="+mn-ea"/>
                <a:ea typeface="+mn-ea"/>
              </a:rPr>
              <a:t>安全工作完成情况</a:t>
            </a:r>
          </a:p>
          <a:p>
            <a:pPr>
              <a:lnSpc>
                <a:spcPts val="2500"/>
              </a:lnSpc>
            </a:pPr>
            <a:r>
              <a:rPr lang="en-US" altLang="zh-CN" sz="2000" dirty="0" smtClean="0"/>
              <a:t>      </a:t>
            </a:r>
            <a:r>
              <a:rPr lang="zh-CN" altLang="zh-CN" sz="2000" dirty="0" smtClean="0"/>
              <a:t>（</a:t>
            </a:r>
            <a:r>
              <a:rPr lang="en-US" altLang="zh-CN" sz="2000" dirty="0" smtClean="0"/>
              <a:t>1</a:t>
            </a:r>
            <a:r>
              <a:rPr lang="zh-CN" altLang="zh-CN" sz="2000" dirty="0" smtClean="0"/>
              <a:t>）完成了“百日”安全活动期间各项工作；</a:t>
            </a:r>
          </a:p>
          <a:p>
            <a:pPr>
              <a:lnSpc>
                <a:spcPts val="2500"/>
              </a:lnSpc>
            </a:pPr>
            <a:r>
              <a:rPr lang="en-US" altLang="zh-CN" sz="2000" dirty="0" smtClean="0"/>
              <a:t>      </a:t>
            </a:r>
            <a:r>
              <a:rPr lang="zh-CN" altLang="zh-CN" sz="2000" dirty="0" smtClean="0"/>
              <a:t>（</a:t>
            </a:r>
            <a:r>
              <a:rPr lang="en-US" altLang="zh-CN" sz="2000" dirty="0" smtClean="0"/>
              <a:t>2</a:t>
            </a:r>
            <a:r>
              <a:rPr lang="zh-CN" altLang="zh-CN" sz="2000" dirty="0" smtClean="0"/>
              <a:t>）确保了雨雪天气安全防范工作和冬季“三防”工作；</a:t>
            </a:r>
          </a:p>
          <a:p>
            <a:pPr>
              <a:lnSpc>
                <a:spcPts val="2500"/>
              </a:lnSpc>
            </a:pPr>
            <a:r>
              <a:rPr lang="en-US" altLang="zh-CN" sz="2000" dirty="0" smtClean="0"/>
              <a:t>      </a:t>
            </a:r>
            <a:r>
              <a:rPr lang="zh-CN" altLang="zh-CN" sz="2000" dirty="0" smtClean="0"/>
              <a:t>（</a:t>
            </a:r>
            <a:r>
              <a:rPr lang="en-US" altLang="zh-CN" sz="2000" dirty="0" smtClean="0"/>
              <a:t>3</a:t>
            </a:r>
            <a:r>
              <a:rPr lang="zh-CN" altLang="zh-CN" sz="2000" dirty="0" smtClean="0"/>
              <a:t>）严把物资质量关，完成年终物资全面盘点工作。</a:t>
            </a:r>
            <a:endParaRPr lang="en-US" sz="2000" dirty="0"/>
          </a:p>
          <a:p>
            <a:pPr eaLnBrk="1" latinLnBrk="0" hangingPunct="1">
              <a:lnSpc>
                <a:spcPts val="2500"/>
              </a:lnSpc>
            </a:pPr>
            <a:r>
              <a:rPr lang="en-US" sz="2000" dirty="0"/>
              <a:t>   </a:t>
            </a:r>
            <a:r>
              <a:rPr lang="en-US" sz="2000" b="1" dirty="0"/>
              <a:t>     </a:t>
            </a:r>
            <a:r>
              <a:rPr lang="en-US" sz="2000" b="1" dirty="0" smtClean="0"/>
              <a:t>2</a:t>
            </a:r>
            <a:r>
              <a:rPr lang="en-US" altLang="zh-CN" sz="2000" b="1" dirty="0" smtClean="0">
                <a:latin typeface="+mn-ea"/>
                <a:ea typeface="+mn-ea"/>
                <a:sym typeface="+mn-ea"/>
              </a:rPr>
              <a:t>.</a:t>
            </a:r>
            <a:r>
              <a:rPr lang="en-US" altLang="zh-CN" sz="2000" b="1" dirty="0" smtClean="0">
                <a:latin typeface="+mn-ea"/>
                <a:ea typeface="+mn-ea"/>
                <a:sym typeface="方正小标宋简体" pitchFamily="65" charset="-122"/>
              </a:rPr>
              <a:t>1</a:t>
            </a:r>
            <a:r>
              <a:rPr lang="zh-CN" altLang="en-US" sz="2000" b="1" dirty="0" smtClean="0">
                <a:latin typeface="+mn-ea"/>
                <a:ea typeface="+mn-ea"/>
                <a:sym typeface="方正小标宋简体" pitchFamily="65" charset="-122"/>
              </a:rPr>
              <a:t>月份安全工作安排及措施</a:t>
            </a:r>
            <a:endParaRPr lang="en-US" altLang="zh-CN" sz="2000" b="1" dirty="0" smtClean="0">
              <a:latin typeface="+mn-ea"/>
              <a:ea typeface="+mn-ea"/>
              <a:sym typeface="方正小标宋简体" pitchFamily="65" charset="-122"/>
            </a:endParaRPr>
          </a:p>
          <a:p>
            <a:pPr>
              <a:lnSpc>
                <a:spcPts val="2500"/>
              </a:lnSpc>
            </a:pPr>
            <a:r>
              <a:rPr lang="en-US" altLang="zh-CN" sz="2000" dirty="0" smtClean="0"/>
              <a:t>     </a:t>
            </a:r>
            <a:r>
              <a:rPr lang="zh-CN" altLang="zh-CN" sz="2000" dirty="0" smtClean="0"/>
              <a:t>（</a:t>
            </a:r>
            <a:r>
              <a:rPr lang="en-US" altLang="zh-CN" sz="2000" dirty="0" smtClean="0"/>
              <a:t>1</a:t>
            </a:r>
            <a:r>
              <a:rPr lang="zh-CN" altLang="zh-CN" sz="2000" dirty="0" smtClean="0"/>
              <a:t>）将</a:t>
            </a:r>
            <a:r>
              <a:rPr lang="en-US" altLang="zh-CN" sz="2000" dirty="0" smtClean="0"/>
              <a:t>2018</a:t>
            </a:r>
            <a:r>
              <a:rPr lang="zh-CN" altLang="zh-CN" sz="2000" dirty="0" smtClean="0"/>
              <a:t>年安全资料存档，新建</a:t>
            </a:r>
            <a:r>
              <a:rPr lang="en-US" altLang="zh-CN" sz="2000" dirty="0" smtClean="0"/>
              <a:t>2019</a:t>
            </a:r>
            <a:r>
              <a:rPr lang="zh-CN" altLang="zh-CN" sz="2000" dirty="0" smtClean="0"/>
              <a:t>年各项安全资料；</a:t>
            </a:r>
          </a:p>
          <a:p>
            <a:pPr>
              <a:lnSpc>
                <a:spcPts val="2500"/>
              </a:lnSpc>
            </a:pPr>
            <a:r>
              <a:rPr lang="en-US" altLang="zh-CN" sz="2000" dirty="0" smtClean="0"/>
              <a:t>       </a:t>
            </a:r>
            <a:r>
              <a:rPr lang="zh-CN" altLang="zh-CN" sz="2000" dirty="0" smtClean="0"/>
              <a:t>措施：由安</a:t>
            </a:r>
            <a:r>
              <a:rPr lang="zh-CN" altLang="en-US" sz="2000" dirty="0" smtClean="0"/>
              <a:t>监</a:t>
            </a:r>
            <a:r>
              <a:rPr lang="zh-CN" altLang="zh-CN" sz="2000" dirty="0" smtClean="0"/>
              <a:t>员负责将</a:t>
            </a:r>
            <a:r>
              <a:rPr lang="en-US" altLang="zh-CN" sz="2000" dirty="0" smtClean="0"/>
              <a:t>2018</a:t>
            </a:r>
            <a:r>
              <a:rPr lang="zh-CN" altLang="zh-CN" sz="2000" dirty="0" smtClean="0"/>
              <a:t>年安全资料整理存档，并按要求新建</a:t>
            </a:r>
            <a:r>
              <a:rPr lang="en-US" altLang="zh-CN" sz="2000" dirty="0" smtClean="0"/>
              <a:t>2019</a:t>
            </a:r>
            <a:r>
              <a:rPr lang="zh-CN" altLang="zh-CN" sz="2000" dirty="0" smtClean="0"/>
              <a:t>年资料目录。</a:t>
            </a:r>
          </a:p>
          <a:p>
            <a:pPr>
              <a:lnSpc>
                <a:spcPts val="2500"/>
              </a:lnSpc>
            </a:pPr>
            <a:r>
              <a:rPr lang="en-US" altLang="zh-CN" sz="2000" dirty="0" smtClean="0"/>
              <a:t>     </a:t>
            </a:r>
            <a:r>
              <a:rPr lang="zh-CN" altLang="zh-CN" sz="2000" dirty="0" smtClean="0"/>
              <a:t>（</a:t>
            </a:r>
            <a:r>
              <a:rPr lang="en-US" altLang="zh-CN" sz="2000" dirty="0" smtClean="0"/>
              <a:t>2</a:t>
            </a:r>
            <a:r>
              <a:rPr lang="zh-CN" altLang="zh-CN" sz="2000" dirty="0" smtClean="0"/>
              <a:t>）做好雨雪天气安全防范工作，继续做好冬季“三防”工作；</a:t>
            </a:r>
          </a:p>
          <a:p>
            <a:pPr>
              <a:lnSpc>
                <a:spcPts val="2500"/>
              </a:lnSpc>
            </a:pPr>
            <a:r>
              <a:rPr lang="en-US" altLang="zh-CN" sz="2000" dirty="0" smtClean="0"/>
              <a:t>       </a:t>
            </a:r>
            <a:r>
              <a:rPr lang="zh-CN" altLang="zh-CN" sz="2000" dirty="0" smtClean="0"/>
              <a:t>措施：由安监员负责，实时关注天气预报，有雨雪天气，提前告知站内人员，做好预防准备工作，对库区物资做好保温防冻措施。</a:t>
            </a:r>
          </a:p>
          <a:p>
            <a:pPr>
              <a:lnSpc>
                <a:spcPts val="2500"/>
              </a:lnSpc>
            </a:pPr>
            <a:r>
              <a:rPr lang="en-US" altLang="zh-CN" sz="2000" dirty="0" smtClean="0"/>
              <a:t>     </a:t>
            </a:r>
            <a:r>
              <a:rPr lang="zh-CN" altLang="zh-CN" sz="2000" dirty="0" smtClean="0"/>
              <a:t>（</a:t>
            </a:r>
            <a:r>
              <a:rPr lang="en-US" altLang="zh-CN" sz="2000" dirty="0" smtClean="0"/>
              <a:t>3</a:t>
            </a:r>
            <a:r>
              <a:rPr lang="zh-CN" altLang="zh-CN" sz="2000" dirty="0" smtClean="0"/>
              <a:t>）认真总结完成质量标准化现场会汇报材料。</a:t>
            </a:r>
          </a:p>
          <a:p>
            <a:pPr>
              <a:lnSpc>
                <a:spcPts val="2500"/>
              </a:lnSpc>
            </a:pPr>
            <a:r>
              <a:rPr lang="en-US" altLang="zh-CN" sz="2000" dirty="0" smtClean="0"/>
              <a:t>       </a:t>
            </a:r>
            <a:r>
              <a:rPr lang="zh-CN" altLang="zh-CN" sz="2000" dirty="0" smtClean="0"/>
              <a:t>措施：认真分析总结</a:t>
            </a:r>
            <a:r>
              <a:rPr lang="en-US" altLang="zh-CN" sz="2000" dirty="0" smtClean="0"/>
              <a:t>2018</a:t>
            </a:r>
            <a:r>
              <a:rPr lang="zh-CN" altLang="zh-CN" sz="2000" dirty="0" smtClean="0"/>
              <a:t>年本站现场管理中的亮点及质量标准化工作中的不足；筹划</a:t>
            </a:r>
            <a:r>
              <a:rPr lang="en-US" altLang="zh-CN" sz="2000" dirty="0" smtClean="0"/>
              <a:t>2019</a:t>
            </a:r>
            <a:r>
              <a:rPr lang="zh-CN" altLang="zh-CN" sz="2000" dirty="0" smtClean="0"/>
              <a:t>年本站质量标准化工作的规划及安排。</a:t>
            </a:r>
          </a:p>
          <a:p>
            <a:pPr>
              <a:lnSpc>
                <a:spcPts val="2500"/>
              </a:lnSpc>
            </a:pPr>
            <a:r>
              <a:rPr lang="en-US" altLang="zh-CN" sz="2000" dirty="0" smtClean="0"/>
              <a:t>     </a:t>
            </a:r>
            <a:r>
              <a:rPr lang="zh-CN" altLang="zh-CN" sz="2000" dirty="0" smtClean="0"/>
              <a:t>（</a:t>
            </a:r>
            <a:r>
              <a:rPr lang="en-US" altLang="zh-CN" sz="2000" dirty="0" smtClean="0"/>
              <a:t>4</a:t>
            </a:r>
            <a:r>
              <a:rPr lang="zh-CN" altLang="zh-CN" sz="2000" dirty="0" smtClean="0"/>
              <a:t>）完成元旦前后库房安全检查工作。</a:t>
            </a:r>
          </a:p>
          <a:p>
            <a:pPr>
              <a:lnSpc>
                <a:spcPts val="2500"/>
              </a:lnSpc>
            </a:pPr>
            <a:r>
              <a:rPr lang="en-US" altLang="zh-CN" sz="2000" dirty="0" smtClean="0"/>
              <a:t>       </a:t>
            </a:r>
            <a:r>
              <a:rPr lang="zh-CN" altLang="zh-CN" sz="2000" dirty="0" smtClean="0"/>
              <a:t>措施：由安监员负责，对库房内外进行安全专项检查，对存在的安全隐患及时整改上报。</a:t>
            </a:r>
            <a:endParaRPr lang="en-US" altLang="zh-CN" sz="2000" b="1" dirty="0" smtClean="0">
              <a:latin typeface="+mn-ea"/>
              <a:sym typeface="方正小标宋简体" pitchFamily="65" charset="-122"/>
            </a:endParaRPr>
          </a:p>
          <a:p>
            <a:pPr eaLnBrk="1" latinLnBrk="0" hangingPunct="1">
              <a:lnSpc>
                <a:spcPts val="2500"/>
              </a:lnSpc>
            </a:pPr>
            <a:r>
              <a:rPr lang="en-US" altLang="zh-CN" sz="2000" b="1" dirty="0" smtClean="0">
                <a:latin typeface="+mn-ea"/>
                <a:sym typeface="方正小标宋简体" pitchFamily="65" charset="-122"/>
              </a:rPr>
              <a:t>    3.</a:t>
            </a:r>
            <a:r>
              <a:rPr lang="zh-CN" altLang="en-US" sz="2000" b="1" dirty="0" smtClean="0">
                <a:latin typeface="+mn-ea"/>
                <a:sym typeface="方正小标宋简体" pitchFamily="65" charset="-122"/>
              </a:rPr>
              <a:t>工作中需要协调解决的事项</a:t>
            </a:r>
          </a:p>
          <a:p>
            <a:pPr eaLnBrk="1" latinLnBrk="0" hangingPunct="1">
              <a:lnSpc>
                <a:spcPts val="2500"/>
              </a:lnSpc>
            </a:pPr>
            <a:r>
              <a:rPr lang="zh-CN" altLang="en-US" sz="2000" dirty="0" smtClean="0">
                <a:latin typeface="+mn-ea"/>
                <a:sym typeface="方正小标宋简体" pitchFamily="65" charset="-122"/>
              </a:rPr>
              <a:t>    无</a:t>
            </a:r>
            <a:endParaRPr lang="zh-CN" altLang="zh-CN"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矩形 1"/>
          <p:cNvSpPr>
            <a:spLocks noChangeArrowheads="1"/>
          </p:cNvSpPr>
          <p:nvPr/>
        </p:nvSpPr>
        <p:spPr bwMode="auto">
          <a:xfrm>
            <a:off x="179512" y="188640"/>
            <a:ext cx="8964488" cy="6991658"/>
          </a:xfrm>
          <a:prstGeom prst="rect">
            <a:avLst/>
          </a:prstGeom>
          <a:noFill/>
          <a:ln w="9525">
            <a:noFill/>
            <a:miter lim="800000"/>
          </a:ln>
        </p:spPr>
        <p:txBody>
          <a:bodyPr wrap="square">
            <a:spAutoFit/>
          </a:bodyPr>
          <a:lstStyle/>
          <a:p>
            <a:pPr marL="457200" indent="-457200" eaLnBrk="1" latinLnBrk="0" hangingPunct="1">
              <a:lnSpc>
                <a:spcPts val="3000"/>
              </a:lnSpc>
            </a:pPr>
            <a:r>
              <a:rPr lang="zh-CN" altLang="en-US" sz="2000" b="1" dirty="0" smtClean="0">
                <a:latin typeface="+mn-ea"/>
                <a:ea typeface="+mn-ea"/>
              </a:rPr>
              <a:t>   （四）</a:t>
            </a:r>
            <a:r>
              <a:rPr lang="zh-CN" altLang="en-US" sz="2000" b="1" dirty="0" smtClean="0">
                <a:latin typeface="+mn-ea"/>
                <a:ea typeface="+mn-ea"/>
                <a:sym typeface="方正小标宋简体" pitchFamily="65" charset="-122"/>
              </a:rPr>
              <a:t>柠</a:t>
            </a:r>
            <a:r>
              <a:rPr lang="zh-CN" altLang="en-US" sz="2000" b="1" dirty="0">
                <a:latin typeface="+mn-ea"/>
                <a:ea typeface="+mn-ea"/>
                <a:sym typeface="方正小标宋简体" pitchFamily="65" charset="-122"/>
              </a:rPr>
              <a:t>条塔</a:t>
            </a:r>
            <a:r>
              <a:rPr lang="zh-CN" altLang="en-US" sz="2000" b="1" dirty="0" smtClean="0">
                <a:latin typeface="+mn-ea"/>
                <a:ea typeface="+mn-ea"/>
                <a:sym typeface="方正小标宋简体" pitchFamily="65" charset="-122"/>
              </a:rPr>
              <a:t>供应站</a:t>
            </a:r>
            <a:endParaRPr lang="en-US" altLang="zh-CN" sz="2000" b="1" dirty="0" smtClean="0">
              <a:latin typeface="+mn-ea"/>
              <a:ea typeface="+mn-ea"/>
              <a:sym typeface="方正小标宋简体" pitchFamily="65" charset="-122"/>
            </a:endParaRPr>
          </a:p>
          <a:p>
            <a:pPr marL="457200" indent="-457200" eaLnBrk="1" latinLnBrk="0" hangingPunct="1">
              <a:lnSpc>
                <a:spcPts val="3000"/>
              </a:lnSpc>
            </a:pPr>
            <a:r>
              <a:rPr lang="en-US" altLang="zh-CN" sz="2000" b="1" dirty="0" smtClean="0">
                <a:latin typeface="+mn-ea"/>
                <a:ea typeface="+mn-ea"/>
                <a:sym typeface="方正小标宋简体" pitchFamily="65" charset="-122"/>
              </a:rPr>
              <a:t>    </a:t>
            </a:r>
            <a:r>
              <a:rPr lang="en-US" altLang="zh-CN" sz="2000" b="1" dirty="0" smtClean="0">
                <a:latin typeface="+mn-ea"/>
                <a:ea typeface="+mn-ea"/>
              </a:rPr>
              <a:t>1.12</a:t>
            </a:r>
            <a:r>
              <a:rPr lang="zh-CN" altLang="en-US" sz="2000" b="1" dirty="0" smtClean="0">
                <a:latin typeface="+mn-ea"/>
                <a:ea typeface="+mn-ea"/>
              </a:rPr>
              <a:t>月份</a:t>
            </a:r>
            <a:r>
              <a:rPr lang="zh-CN" altLang="en-US" sz="2000" b="1" dirty="0">
                <a:latin typeface="+mn-ea"/>
                <a:ea typeface="+mn-ea"/>
              </a:rPr>
              <a:t>安全工作完成</a:t>
            </a:r>
            <a:r>
              <a:rPr lang="zh-CN" altLang="en-US" sz="2000" b="1" dirty="0" smtClean="0">
                <a:latin typeface="+mn-ea"/>
                <a:ea typeface="+mn-ea"/>
              </a:rPr>
              <a:t>情况</a:t>
            </a:r>
            <a:endParaRPr lang="zh-CN" altLang="en-US" sz="2000" b="1" dirty="0">
              <a:latin typeface="+mn-ea"/>
              <a:ea typeface="+mn-ea"/>
            </a:endParaRPr>
          </a:p>
          <a:p>
            <a:pPr>
              <a:lnSpc>
                <a:spcPts val="3000"/>
              </a:lnSpc>
            </a:pPr>
            <a:r>
              <a:rPr lang="en-US" altLang="zh-CN" sz="2000" dirty="0" smtClean="0"/>
              <a:t>     </a:t>
            </a:r>
            <a:r>
              <a:rPr lang="zh-CN" altLang="zh-CN" sz="2000" dirty="0" smtClean="0"/>
              <a:t>（</a:t>
            </a:r>
            <a:r>
              <a:rPr lang="en-US" altLang="zh-CN" sz="2000" dirty="0" smtClean="0"/>
              <a:t>1</a:t>
            </a:r>
            <a:r>
              <a:rPr lang="zh-CN" altLang="zh-CN" sz="2000" dirty="0" smtClean="0"/>
              <a:t>）上报了“百日安全”活动工作总结。</a:t>
            </a:r>
          </a:p>
          <a:p>
            <a:pPr>
              <a:lnSpc>
                <a:spcPts val="3000"/>
              </a:lnSpc>
            </a:pPr>
            <a:r>
              <a:rPr lang="en-US" altLang="zh-CN" sz="2000" dirty="0" smtClean="0"/>
              <a:t>     </a:t>
            </a:r>
            <a:r>
              <a:rPr lang="zh-CN" altLang="zh-CN" sz="2000" dirty="0" smtClean="0"/>
              <a:t>（</a:t>
            </a:r>
            <a:r>
              <a:rPr lang="en-US" altLang="zh-CN" sz="2000" dirty="0" smtClean="0"/>
              <a:t>2</a:t>
            </a:r>
            <a:r>
              <a:rPr lang="zh-CN" altLang="zh-CN" sz="2000" dirty="0" smtClean="0"/>
              <a:t>）完成了专项设备到货与验收工作</a:t>
            </a:r>
          </a:p>
          <a:p>
            <a:pPr>
              <a:lnSpc>
                <a:spcPts val="3000"/>
              </a:lnSpc>
            </a:pPr>
            <a:r>
              <a:rPr lang="en-US" altLang="zh-CN" sz="2000" dirty="0" smtClean="0"/>
              <a:t>     </a:t>
            </a:r>
            <a:r>
              <a:rPr lang="zh-CN" altLang="zh-CN" sz="2000" dirty="0" smtClean="0"/>
              <a:t>（</a:t>
            </a:r>
            <a:r>
              <a:rPr lang="en-US" altLang="zh-CN" sz="2000" dirty="0" smtClean="0"/>
              <a:t>3</a:t>
            </a:r>
            <a:r>
              <a:rPr lang="zh-CN" altLang="zh-CN" sz="2000" dirty="0" smtClean="0"/>
              <a:t>）继续做好现场特种作业人员管理。</a:t>
            </a:r>
          </a:p>
          <a:p>
            <a:pPr>
              <a:lnSpc>
                <a:spcPts val="3000"/>
              </a:lnSpc>
            </a:pPr>
            <a:r>
              <a:rPr lang="en-US" altLang="zh-CN" sz="2000" dirty="0" smtClean="0"/>
              <a:t>     </a:t>
            </a:r>
            <a:r>
              <a:rPr lang="zh-CN" altLang="zh-CN" sz="2000" dirty="0" smtClean="0"/>
              <a:t>（</a:t>
            </a:r>
            <a:r>
              <a:rPr lang="en-US" altLang="zh-CN" sz="2000" dirty="0" smtClean="0"/>
              <a:t>4</a:t>
            </a:r>
            <a:r>
              <a:rPr lang="zh-CN" altLang="zh-CN" sz="2000" dirty="0" smtClean="0"/>
              <a:t>）完成了物资盘点工作及重点加强库区物资危化品巡查与物资的保养管理。</a:t>
            </a:r>
          </a:p>
          <a:p>
            <a:pPr>
              <a:lnSpc>
                <a:spcPts val="3000"/>
              </a:lnSpc>
            </a:pPr>
            <a:r>
              <a:rPr lang="en-US" altLang="zh-CN" sz="2000" b="1" dirty="0" smtClean="0">
                <a:latin typeface="+mn-ea"/>
                <a:sym typeface="方正小标宋简体" pitchFamily="65" charset="-122"/>
              </a:rPr>
              <a:t>    2.1</a:t>
            </a:r>
            <a:r>
              <a:rPr lang="zh-CN" altLang="en-US" sz="2000" b="1" dirty="0" smtClean="0">
                <a:latin typeface="+mn-ea"/>
                <a:sym typeface="方正小标宋简体" pitchFamily="65" charset="-122"/>
              </a:rPr>
              <a:t>月份安全工作安排及措施</a:t>
            </a:r>
            <a:endParaRPr lang="en-US" altLang="zh-CN" sz="2000" b="1" dirty="0" smtClean="0">
              <a:latin typeface="+mn-ea"/>
              <a:sym typeface="方正小标宋简体" pitchFamily="65" charset="-122"/>
            </a:endParaRPr>
          </a:p>
          <a:p>
            <a:pPr>
              <a:lnSpc>
                <a:spcPts val="3000"/>
              </a:lnSpc>
            </a:pPr>
            <a:r>
              <a:rPr lang="en-US" altLang="zh-CN" sz="2000" dirty="0" smtClean="0"/>
              <a:t>     </a:t>
            </a:r>
            <a:r>
              <a:rPr lang="zh-CN" altLang="zh-CN" sz="2000" dirty="0" smtClean="0"/>
              <a:t>（</a:t>
            </a:r>
            <a:r>
              <a:rPr lang="en-US" altLang="zh-CN" sz="2000" dirty="0" smtClean="0"/>
              <a:t>1</a:t>
            </a:r>
            <a:r>
              <a:rPr lang="zh-CN" altLang="zh-CN" sz="2000" dirty="0" smtClean="0"/>
              <a:t>）供水排水专项计划</a:t>
            </a:r>
            <a:r>
              <a:rPr lang="en-US" altLang="zh-CN" sz="2000" dirty="0" smtClean="0"/>
              <a:t>3500</a:t>
            </a:r>
            <a:r>
              <a:rPr lang="zh-CN" altLang="zh-CN" sz="2000" dirty="0" smtClean="0"/>
              <a:t>根钢管现场焊接人员管理。</a:t>
            </a:r>
          </a:p>
          <a:p>
            <a:pPr>
              <a:lnSpc>
                <a:spcPts val="3000"/>
              </a:lnSpc>
            </a:pPr>
            <a:r>
              <a:rPr lang="en-US" altLang="zh-CN" sz="2000" dirty="0" smtClean="0"/>
              <a:t>       </a:t>
            </a:r>
            <a:r>
              <a:rPr lang="zh-CN" altLang="zh-CN" sz="2000" dirty="0" smtClean="0"/>
              <a:t>措施：由安检员每日进行现场巡查，值班人员做好巡查记录，核实相关人员证件是否有效，签订相关管理协议方可进行作业。</a:t>
            </a:r>
          </a:p>
          <a:p>
            <a:pPr>
              <a:lnSpc>
                <a:spcPts val="3000"/>
              </a:lnSpc>
            </a:pPr>
            <a:r>
              <a:rPr lang="en-US" altLang="zh-CN" sz="2000" dirty="0" smtClean="0"/>
              <a:t>     </a:t>
            </a:r>
            <a:r>
              <a:rPr lang="zh-CN" altLang="zh-CN" sz="2000" dirty="0" smtClean="0"/>
              <a:t>（</a:t>
            </a:r>
            <a:r>
              <a:rPr lang="en-US" altLang="zh-CN" sz="2000" dirty="0" smtClean="0"/>
              <a:t>2</a:t>
            </a:r>
            <a:r>
              <a:rPr lang="zh-CN" altLang="zh-CN" sz="2000" dirty="0" smtClean="0"/>
              <a:t>）做好</a:t>
            </a:r>
            <a:r>
              <a:rPr lang="en-US" altLang="zh-CN" sz="2000" dirty="0" smtClean="0"/>
              <a:t>970</a:t>
            </a:r>
            <a:r>
              <a:rPr lang="zh-CN" altLang="zh-CN" sz="2000" dirty="0" smtClean="0"/>
              <a:t>万物资移交矿业公司现场管理工作。</a:t>
            </a:r>
          </a:p>
          <a:p>
            <a:pPr>
              <a:lnSpc>
                <a:spcPts val="3000"/>
              </a:lnSpc>
            </a:pPr>
            <a:r>
              <a:rPr lang="en-US" altLang="zh-CN" sz="2000" dirty="0" smtClean="0"/>
              <a:t>      </a:t>
            </a:r>
            <a:r>
              <a:rPr lang="zh-CN" altLang="zh-CN" sz="2000" dirty="0" smtClean="0"/>
              <a:t>措施：检查特种设备刹车制动系统及个人防护用品佩戴，并由专人负责现场监督与装卸，保障全年无安全事故发生。</a:t>
            </a:r>
            <a:endParaRPr lang="en-US" altLang="zh-CN" sz="2000" dirty="0" smtClean="0"/>
          </a:p>
          <a:p>
            <a:pPr indent="0" latinLnBrk="0">
              <a:lnSpc>
                <a:spcPts val="3000"/>
              </a:lnSpc>
            </a:pPr>
            <a:r>
              <a:rPr lang="en-US" altLang="zh-CN" sz="2000" b="1" dirty="0" smtClean="0">
                <a:solidFill>
                  <a:srgbClr val="000000"/>
                </a:solidFill>
                <a:latin typeface="+mn-ea"/>
                <a:cs typeface="Times New Roman" panose="02020603050405020304" pitchFamily="18" charset="0"/>
                <a:sym typeface="+mn-ea"/>
              </a:rPr>
              <a:t>    3.</a:t>
            </a:r>
            <a:r>
              <a:rPr lang="zh-CN" altLang="en-US" sz="2000" b="1" dirty="0" smtClean="0">
                <a:solidFill>
                  <a:srgbClr val="000000"/>
                </a:solidFill>
                <a:latin typeface="+mn-ea"/>
                <a:cs typeface="Times New Roman" panose="02020603050405020304" pitchFamily="18" charset="0"/>
                <a:sym typeface="+mn-ea"/>
              </a:rPr>
              <a:t>工作中需要协调和解决的问题</a:t>
            </a:r>
            <a:endParaRPr lang="zh-CN" altLang="en-US" sz="2000" dirty="0" smtClean="0">
              <a:latin typeface="+mn-ea"/>
              <a:cs typeface="宋体" panose="02010600030101010101" pitchFamily="2" charset="-122"/>
            </a:endParaRPr>
          </a:p>
          <a:p>
            <a:pPr lvl="0" indent="0" eaLnBrk="0" latinLnBrk="0" hangingPunct="0">
              <a:lnSpc>
                <a:spcPts val="3000"/>
              </a:lnSpc>
            </a:pPr>
            <a:r>
              <a:rPr lang="zh-CN" altLang="en-US" sz="2000" dirty="0" smtClean="0">
                <a:solidFill>
                  <a:srgbClr val="000000"/>
                </a:solidFill>
                <a:latin typeface="+mn-ea"/>
                <a:cs typeface="Times New Roman" panose="02020603050405020304" pitchFamily="18" charset="0"/>
                <a:sym typeface="+mn-ea"/>
              </a:rPr>
              <a:t>    无</a:t>
            </a:r>
            <a:endParaRPr lang="zh-CN" altLang="en-US" sz="2000" dirty="0" smtClean="0"/>
          </a:p>
          <a:p>
            <a:endParaRPr lang="zh-CN" altLang="zh-CN" sz="2000" dirty="0" smtClean="0"/>
          </a:p>
          <a:p>
            <a:pPr indent="0" latinLnBrk="0">
              <a:lnSpc>
                <a:spcPts val="3400"/>
              </a:lnSpc>
            </a:pPr>
            <a:endParaRPr lang="zh-CN" altLang="zh-CN" sz="2000"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1"/>
          <p:cNvSpPr>
            <a:spLocks noChangeArrowheads="1"/>
          </p:cNvSpPr>
          <p:nvPr/>
        </p:nvSpPr>
        <p:spPr bwMode="auto">
          <a:xfrm>
            <a:off x="158939" y="135806"/>
            <a:ext cx="8826057" cy="6377259"/>
          </a:xfrm>
          <a:prstGeom prst="rect">
            <a:avLst/>
          </a:prstGeom>
          <a:noFill/>
          <a:ln w="9525">
            <a:noFill/>
            <a:miter lim="800000"/>
          </a:ln>
        </p:spPr>
        <p:txBody>
          <a:bodyPr wrap="square">
            <a:spAutoFit/>
          </a:bodyPr>
          <a:lstStyle/>
          <a:p>
            <a:pPr marL="457200" indent="0" eaLnBrk="1" latinLnBrk="0" hangingPunct="1">
              <a:lnSpc>
                <a:spcPts val="2900"/>
              </a:lnSpc>
            </a:pPr>
            <a:r>
              <a:rPr lang="zh-CN" altLang="en-US" sz="2000" b="1" dirty="0" smtClean="0">
                <a:latin typeface="+mn-ea"/>
                <a:ea typeface="+mn-ea"/>
              </a:rPr>
              <a:t>（五）</a:t>
            </a:r>
            <a:r>
              <a:rPr lang="en-US" altLang="zh-CN" sz="2000" b="1" dirty="0" smtClean="0">
                <a:latin typeface="+mn-ea"/>
                <a:ea typeface="+mn-ea"/>
                <a:sym typeface="方正小标宋简体" pitchFamily="65" charset="-122"/>
              </a:rPr>
              <a:t> </a:t>
            </a:r>
            <a:r>
              <a:rPr lang="zh-CN" altLang="en-US" sz="2000" b="1" dirty="0" smtClean="0">
                <a:latin typeface="+mn-ea"/>
                <a:ea typeface="+mn-ea"/>
                <a:sym typeface="方正小标宋简体" pitchFamily="65" charset="-122"/>
              </a:rPr>
              <a:t>韩家湾供</a:t>
            </a:r>
            <a:r>
              <a:rPr lang="zh-CN" altLang="en-US" sz="2000" b="1" dirty="0">
                <a:latin typeface="+mn-ea"/>
                <a:ea typeface="+mn-ea"/>
                <a:sym typeface="方正小标宋简体" pitchFamily="65" charset="-122"/>
              </a:rPr>
              <a:t>应站</a:t>
            </a:r>
          </a:p>
          <a:p>
            <a:pPr marL="457200" indent="0" eaLnBrk="1" latinLnBrk="0" hangingPunct="1">
              <a:lnSpc>
                <a:spcPts val="2900"/>
              </a:lnSpc>
            </a:pPr>
            <a:r>
              <a:rPr lang="en-US" altLang="zh-CN" sz="2000" b="1" dirty="0" smtClean="0">
                <a:latin typeface="+mn-ea"/>
                <a:ea typeface="+mn-ea"/>
              </a:rPr>
              <a:t>1.12</a:t>
            </a:r>
            <a:r>
              <a:rPr lang="zh-CN" altLang="en-US" sz="2000" b="1" dirty="0" smtClean="0">
                <a:latin typeface="+mn-ea"/>
                <a:ea typeface="+mn-ea"/>
              </a:rPr>
              <a:t>月份</a:t>
            </a:r>
            <a:r>
              <a:rPr lang="zh-CN" altLang="en-US" sz="2000" b="1" dirty="0">
                <a:latin typeface="+mn-ea"/>
                <a:ea typeface="+mn-ea"/>
              </a:rPr>
              <a:t>安全工作完成情况</a:t>
            </a:r>
          </a:p>
          <a:p>
            <a:pPr>
              <a:lnSpc>
                <a:spcPts val="2900"/>
              </a:lnSpc>
            </a:pPr>
            <a:r>
              <a:rPr lang="en-US" altLang="zh-CN" sz="2000" dirty="0" smtClean="0"/>
              <a:t>     </a:t>
            </a:r>
            <a:r>
              <a:rPr lang="zh-CN" altLang="zh-CN" sz="2000" dirty="0" smtClean="0"/>
              <a:t>（</a:t>
            </a:r>
            <a:r>
              <a:rPr lang="en-US" altLang="zh-CN" sz="2000" dirty="0" smtClean="0"/>
              <a:t>1</a:t>
            </a:r>
            <a:r>
              <a:rPr lang="zh-CN" altLang="zh-CN" sz="2000" dirty="0" smtClean="0"/>
              <a:t>）完成物资辨识及</a:t>
            </a:r>
            <a:r>
              <a:rPr lang="en-US" altLang="zh-CN" sz="2000" dirty="0" smtClean="0"/>
              <a:t>5W</a:t>
            </a:r>
            <a:r>
              <a:rPr lang="zh-CN" altLang="zh-CN" sz="2000" dirty="0" smtClean="0"/>
              <a:t>法应用学习</a:t>
            </a:r>
          </a:p>
          <a:p>
            <a:pPr>
              <a:lnSpc>
                <a:spcPts val="2900"/>
              </a:lnSpc>
            </a:pPr>
            <a:r>
              <a:rPr lang="en-US" altLang="zh-CN" sz="2000" dirty="0" smtClean="0"/>
              <a:t>     </a:t>
            </a:r>
            <a:r>
              <a:rPr lang="zh-CN" altLang="zh-CN" sz="2000" dirty="0" smtClean="0"/>
              <a:t>（</a:t>
            </a:r>
            <a:r>
              <a:rPr lang="en-US" altLang="zh-CN" sz="2000" dirty="0" smtClean="0"/>
              <a:t>2</a:t>
            </a:r>
            <a:r>
              <a:rPr lang="zh-CN" altLang="zh-CN" sz="2000" dirty="0" smtClean="0"/>
              <a:t>）完成百日安全活动</a:t>
            </a:r>
          </a:p>
          <a:p>
            <a:pPr>
              <a:lnSpc>
                <a:spcPts val="2900"/>
              </a:lnSpc>
            </a:pPr>
            <a:r>
              <a:rPr lang="en-US" altLang="zh-CN" sz="2000" dirty="0" smtClean="0"/>
              <a:t>     </a:t>
            </a:r>
            <a:r>
              <a:rPr lang="zh-CN" altLang="zh-CN" sz="2000" dirty="0" smtClean="0"/>
              <a:t>（</a:t>
            </a:r>
            <a:r>
              <a:rPr lang="en-US" altLang="zh-CN" sz="2000" dirty="0" smtClean="0"/>
              <a:t>3</a:t>
            </a:r>
            <a:r>
              <a:rPr lang="zh-CN" altLang="zh-CN" sz="2000" dirty="0" smtClean="0"/>
              <a:t>）完成韩家湾矿</a:t>
            </a:r>
            <a:r>
              <a:rPr lang="en-US" altLang="zh-CN" sz="2000" dirty="0" smtClean="0"/>
              <a:t>3304</a:t>
            </a:r>
            <a:r>
              <a:rPr lang="zh-CN" altLang="zh-CN" sz="2000" dirty="0" smtClean="0"/>
              <a:t>工作面安装材料保障工作</a:t>
            </a:r>
          </a:p>
          <a:p>
            <a:pPr>
              <a:lnSpc>
                <a:spcPts val="2900"/>
              </a:lnSpc>
            </a:pPr>
            <a:r>
              <a:rPr lang="en-US" altLang="zh-CN" sz="2000" b="1" dirty="0" smtClean="0">
                <a:latin typeface="+mn-ea"/>
                <a:ea typeface="+mn-ea"/>
                <a:sym typeface="方正小标宋简体" pitchFamily="65" charset="-122"/>
              </a:rPr>
              <a:t>    2.1</a:t>
            </a:r>
            <a:r>
              <a:rPr lang="zh-CN" altLang="en-US" sz="2000" b="1" dirty="0" smtClean="0">
                <a:latin typeface="+mn-ea"/>
                <a:ea typeface="+mn-ea"/>
                <a:sym typeface="方正小标宋简体" pitchFamily="65" charset="-122"/>
              </a:rPr>
              <a:t>月份安全工作安排及措施</a:t>
            </a:r>
            <a:endParaRPr lang="en-US" altLang="zh-CN" sz="2000" b="1" dirty="0" smtClean="0">
              <a:latin typeface="+mn-ea"/>
              <a:ea typeface="+mn-ea"/>
              <a:sym typeface="方正小标宋简体" pitchFamily="65" charset="-122"/>
            </a:endParaRPr>
          </a:p>
          <a:p>
            <a:pPr>
              <a:lnSpc>
                <a:spcPts val="2900"/>
              </a:lnSpc>
            </a:pPr>
            <a:r>
              <a:rPr lang="en-US" altLang="zh-CN" sz="2000" dirty="0" smtClean="0"/>
              <a:t>     </a:t>
            </a:r>
            <a:r>
              <a:rPr lang="zh-CN" altLang="zh-CN" sz="2000" dirty="0" smtClean="0"/>
              <a:t>（</a:t>
            </a:r>
            <a:r>
              <a:rPr lang="en-US" altLang="zh-CN" sz="2000" dirty="0" smtClean="0"/>
              <a:t>1</a:t>
            </a:r>
            <a:r>
              <a:rPr lang="zh-CN" altLang="zh-CN" sz="2000" dirty="0" smtClean="0"/>
              <a:t>）做好物资年终盘点工作。</a:t>
            </a:r>
          </a:p>
          <a:p>
            <a:pPr>
              <a:lnSpc>
                <a:spcPts val="2900"/>
              </a:lnSpc>
            </a:pPr>
            <a:r>
              <a:rPr lang="en-US" altLang="zh-CN" sz="2000" dirty="0" smtClean="0"/>
              <a:t>       </a:t>
            </a:r>
            <a:r>
              <a:rPr lang="zh-CN" altLang="zh-CN" sz="2000" dirty="0" smtClean="0"/>
              <a:t>措施：由站长负责对库房物资进行全程监盘，物资保管员盘点，保证账实相符，做好全年盘点工作的总结。</a:t>
            </a:r>
          </a:p>
          <a:p>
            <a:pPr>
              <a:lnSpc>
                <a:spcPts val="2900"/>
              </a:lnSpc>
            </a:pPr>
            <a:r>
              <a:rPr lang="en-US" altLang="zh-CN" sz="2000" dirty="0" smtClean="0"/>
              <a:t>     </a:t>
            </a:r>
            <a:r>
              <a:rPr lang="zh-CN" altLang="zh-CN" sz="2000" dirty="0" smtClean="0"/>
              <a:t>（</a:t>
            </a:r>
            <a:r>
              <a:rPr lang="en-US" altLang="zh-CN" sz="2000" dirty="0" smtClean="0"/>
              <a:t>2</a:t>
            </a:r>
            <a:r>
              <a:rPr lang="zh-CN" altLang="zh-CN" sz="2000" dirty="0" smtClean="0"/>
              <a:t>）做好物资质量标准化管理工作</a:t>
            </a:r>
          </a:p>
          <a:p>
            <a:pPr>
              <a:lnSpc>
                <a:spcPts val="2900"/>
              </a:lnSpc>
            </a:pPr>
            <a:r>
              <a:rPr lang="en-US" altLang="zh-CN" sz="2000" dirty="0" smtClean="0"/>
              <a:t>       </a:t>
            </a:r>
            <a:r>
              <a:rPr lang="zh-CN" altLang="zh-CN" sz="2000" dirty="0" smtClean="0"/>
              <a:t>措施：</a:t>
            </a:r>
            <a:r>
              <a:rPr lang="en-US" altLang="zh-CN" sz="2000" dirty="0" smtClean="0"/>
              <a:t>1</a:t>
            </a:r>
            <a:r>
              <a:rPr lang="zh-CN" altLang="zh-CN" sz="2000" dirty="0" smtClean="0"/>
              <a:t>月</a:t>
            </a:r>
            <a:r>
              <a:rPr lang="en-US" altLang="zh-CN" sz="2000" dirty="0" smtClean="0"/>
              <a:t>10</a:t>
            </a:r>
            <a:r>
              <a:rPr lang="zh-CN" altLang="zh-CN" sz="2000" dirty="0" smtClean="0"/>
              <a:t>号参加公司质量标准化座谈会，根据座谈会活动要求和公司物资保管保养制度结合站库实际情况制定好方案实施。</a:t>
            </a:r>
          </a:p>
          <a:p>
            <a:pPr>
              <a:lnSpc>
                <a:spcPts val="2900"/>
              </a:lnSpc>
            </a:pPr>
            <a:r>
              <a:rPr lang="en-US" altLang="zh-CN" sz="2000" dirty="0" smtClean="0"/>
              <a:t>     </a:t>
            </a:r>
            <a:r>
              <a:rPr lang="zh-CN" altLang="zh-CN" sz="2000" dirty="0" smtClean="0"/>
              <a:t>（</a:t>
            </a:r>
            <a:r>
              <a:rPr lang="en-US" altLang="zh-CN" sz="2000" dirty="0" smtClean="0"/>
              <a:t>3</a:t>
            </a:r>
            <a:r>
              <a:rPr lang="zh-CN" altLang="zh-CN" sz="2000" dirty="0" smtClean="0"/>
              <a:t>）做好“冬季三防”工作。</a:t>
            </a:r>
          </a:p>
          <a:p>
            <a:pPr>
              <a:lnSpc>
                <a:spcPts val="2900"/>
              </a:lnSpc>
            </a:pPr>
            <a:r>
              <a:rPr lang="en-US" altLang="zh-CN" sz="2000" dirty="0" smtClean="0"/>
              <a:t>       </a:t>
            </a:r>
            <a:r>
              <a:rPr lang="zh-CN" altLang="zh-CN" sz="2000" dirty="0" smtClean="0"/>
              <a:t>措施：及时关注雨雪、寒冷等气象信息，合理安排车辆出行，做好冬季雨雪天气卸车安全防护，极寒天气，做好供暖、供水管路的安全防护。</a:t>
            </a:r>
            <a:endParaRPr lang="en-US" altLang="zh-CN" sz="2000" b="1" dirty="0" smtClean="0">
              <a:solidFill>
                <a:srgbClr val="000000"/>
              </a:solidFill>
              <a:latin typeface="+mn-ea"/>
              <a:cs typeface="Times New Roman" panose="02020603050405020304" pitchFamily="18" charset="0"/>
              <a:sym typeface="+mn-ea"/>
            </a:endParaRPr>
          </a:p>
          <a:p>
            <a:pPr indent="0" eaLnBrk="1" latinLnBrk="0" hangingPunct="1">
              <a:lnSpc>
                <a:spcPts val="2900"/>
              </a:lnSpc>
            </a:pPr>
            <a:r>
              <a:rPr lang="en-US" altLang="zh-CN" sz="2000" b="1" dirty="0" smtClean="0">
                <a:solidFill>
                  <a:srgbClr val="000000"/>
                </a:solidFill>
                <a:latin typeface="+mn-ea"/>
                <a:cs typeface="Times New Roman" panose="02020603050405020304" pitchFamily="18" charset="0"/>
                <a:sym typeface="+mn-ea"/>
              </a:rPr>
              <a:t>    3.</a:t>
            </a:r>
            <a:r>
              <a:rPr lang="zh-CN" altLang="en-US" sz="2000" b="1" dirty="0" smtClean="0">
                <a:solidFill>
                  <a:srgbClr val="000000"/>
                </a:solidFill>
                <a:latin typeface="+mn-ea"/>
                <a:cs typeface="Times New Roman" panose="02020603050405020304" pitchFamily="18" charset="0"/>
                <a:sym typeface="+mn-ea"/>
              </a:rPr>
              <a:t>工作中需要协调和解决的问题</a:t>
            </a:r>
            <a:endParaRPr lang="zh-CN" altLang="en-US" sz="2000" dirty="0" smtClean="0">
              <a:latin typeface="+mn-ea"/>
              <a:cs typeface="宋体" panose="02010600030101010101" pitchFamily="2" charset="-122"/>
            </a:endParaRPr>
          </a:p>
          <a:p>
            <a:pPr lvl="0" indent="0" eaLnBrk="0" latinLnBrk="0" hangingPunct="0">
              <a:lnSpc>
                <a:spcPts val="2900"/>
              </a:lnSpc>
            </a:pPr>
            <a:r>
              <a:rPr lang="zh-CN" altLang="en-US" sz="2000" dirty="0" smtClean="0">
                <a:solidFill>
                  <a:srgbClr val="000000"/>
                </a:solidFill>
                <a:latin typeface="+mn-ea"/>
                <a:cs typeface="Times New Roman" panose="02020603050405020304" pitchFamily="18" charset="0"/>
                <a:sym typeface="+mn-ea"/>
              </a:rPr>
              <a:t>    无</a:t>
            </a:r>
            <a:endParaRPr lang="zh-CN"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87968" y="129203"/>
            <a:ext cx="8568952" cy="6495881"/>
          </a:xfrm>
          <a:prstGeom prst="rect">
            <a:avLst/>
          </a:prstGeom>
        </p:spPr>
        <p:txBody>
          <a:bodyPr wrap="square">
            <a:spAutoFit/>
          </a:bodyPr>
          <a:lstStyle/>
          <a:p>
            <a:pPr eaLnBrk="1" latinLnBrk="0" hangingPunct="1">
              <a:lnSpc>
                <a:spcPts val="3600"/>
              </a:lnSpc>
            </a:pPr>
            <a:r>
              <a:rPr lang="zh-CN" altLang="en-US" sz="2000" b="1" dirty="0" smtClean="0">
                <a:latin typeface="+mn-ea"/>
              </a:rPr>
              <a:t>  （六）</a:t>
            </a:r>
            <a:r>
              <a:rPr lang="en-US" altLang="zh-CN" sz="2000" b="1" dirty="0" smtClean="0">
                <a:latin typeface="+mn-ea"/>
                <a:sym typeface="方正小标宋简体" pitchFamily="65" charset="-122"/>
              </a:rPr>
              <a:t> </a:t>
            </a:r>
            <a:r>
              <a:rPr lang="zh-CN" altLang="en-US" sz="2000" b="1" dirty="0" smtClean="0">
                <a:latin typeface="+mn-ea"/>
                <a:sym typeface="方正小标宋简体" pitchFamily="65" charset="-122"/>
              </a:rPr>
              <a:t>红柳林供应站</a:t>
            </a:r>
          </a:p>
          <a:p>
            <a:pPr eaLnBrk="1" latinLnBrk="0" hangingPunct="1">
              <a:lnSpc>
                <a:spcPts val="3600"/>
              </a:lnSpc>
            </a:pPr>
            <a:r>
              <a:rPr lang="en-US" altLang="zh-CN" sz="2000" b="1" dirty="0" smtClean="0">
                <a:latin typeface="+mn-ea"/>
              </a:rPr>
              <a:t>    1</a:t>
            </a:r>
            <a:r>
              <a:rPr lang="en-US" altLang="zh-CN" sz="2000" dirty="0" smtClean="0">
                <a:latin typeface="+mn-ea"/>
              </a:rPr>
              <a:t>.</a:t>
            </a:r>
            <a:r>
              <a:rPr lang="en-US" altLang="zh-CN" sz="2000" b="1" dirty="0" smtClean="0">
                <a:latin typeface="+mn-ea"/>
              </a:rPr>
              <a:t>12</a:t>
            </a:r>
            <a:r>
              <a:rPr lang="zh-CN" altLang="en-US" sz="2000" b="1" dirty="0" smtClean="0">
                <a:latin typeface="+mn-ea"/>
              </a:rPr>
              <a:t>月份安全工作完成情况</a:t>
            </a:r>
          </a:p>
          <a:p>
            <a:pPr>
              <a:lnSpc>
                <a:spcPts val="3600"/>
              </a:lnSpc>
            </a:pPr>
            <a:r>
              <a:rPr lang="en-US" altLang="zh-CN" sz="2000" dirty="0" smtClean="0"/>
              <a:t>     </a:t>
            </a:r>
            <a:r>
              <a:rPr lang="zh-CN" altLang="zh-CN" sz="2000" dirty="0" smtClean="0"/>
              <a:t>（</a:t>
            </a:r>
            <a:r>
              <a:rPr lang="en-US" altLang="zh-CN" sz="2000" dirty="0" smtClean="0"/>
              <a:t>1</a:t>
            </a:r>
            <a:r>
              <a:rPr lang="zh-CN" altLang="zh-CN" sz="2000" dirty="0" smtClean="0"/>
              <a:t>）做好物资年终盘点工作。</a:t>
            </a:r>
          </a:p>
          <a:p>
            <a:pPr>
              <a:lnSpc>
                <a:spcPts val="3600"/>
              </a:lnSpc>
            </a:pPr>
            <a:r>
              <a:rPr lang="en-US" altLang="zh-CN" sz="2000" dirty="0" smtClean="0"/>
              <a:t>     </a:t>
            </a:r>
            <a:r>
              <a:rPr lang="zh-CN" altLang="zh-CN" sz="2000" dirty="0" smtClean="0"/>
              <a:t>（</a:t>
            </a:r>
            <a:r>
              <a:rPr lang="en-US" altLang="zh-CN" sz="2000" dirty="0" smtClean="0"/>
              <a:t>2</a:t>
            </a:r>
            <a:r>
              <a:rPr lang="zh-CN" altLang="zh-CN" sz="2000" dirty="0" smtClean="0"/>
              <a:t>）做好“百日安全”活动相关工作。</a:t>
            </a:r>
          </a:p>
          <a:p>
            <a:pPr>
              <a:lnSpc>
                <a:spcPts val="3600"/>
              </a:lnSpc>
            </a:pPr>
            <a:r>
              <a:rPr lang="en-US" altLang="zh-CN" sz="2000" dirty="0" smtClean="0"/>
              <a:t>     </a:t>
            </a:r>
            <a:r>
              <a:rPr lang="zh-CN" altLang="zh-CN" sz="2000" dirty="0" smtClean="0"/>
              <a:t>（</a:t>
            </a:r>
            <a:r>
              <a:rPr lang="en-US" altLang="zh-CN" sz="2000" dirty="0" smtClean="0"/>
              <a:t>3</a:t>
            </a:r>
            <a:r>
              <a:rPr lang="zh-CN" altLang="zh-CN" sz="2000" dirty="0" smtClean="0"/>
              <a:t>）做好</a:t>
            </a:r>
            <a:r>
              <a:rPr lang="en-US" altLang="zh-CN" sz="2000" dirty="0" smtClean="0"/>
              <a:t>24207</a:t>
            </a:r>
            <a:r>
              <a:rPr lang="zh-CN" altLang="zh-CN" sz="2000" dirty="0" smtClean="0"/>
              <a:t>、</a:t>
            </a:r>
            <a:r>
              <a:rPr lang="en-US" altLang="zh-CN" sz="2000" dirty="0" smtClean="0"/>
              <a:t>25209</a:t>
            </a:r>
            <a:r>
              <a:rPr lang="zh-CN" altLang="zh-CN" sz="2000" dirty="0" smtClean="0"/>
              <a:t>、</a:t>
            </a:r>
            <a:r>
              <a:rPr lang="en-US" altLang="zh-CN" sz="2000" dirty="0" smtClean="0"/>
              <a:t>15211</a:t>
            </a:r>
            <a:r>
              <a:rPr lang="zh-CN" altLang="zh-CN" sz="2000" dirty="0" smtClean="0"/>
              <a:t>工作面到货物资安全装卸。</a:t>
            </a:r>
          </a:p>
          <a:p>
            <a:pPr>
              <a:lnSpc>
                <a:spcPts val="3600"/>
              </a:lnSpc>
            </a:pPr>
            <a:r>
              <a:rPr lang="en-US" altLang="zh-CN" sz="2000" b="1" dirty="0" smtClean="0">
                <a:latin typeface="+mn-ea"/>
              </a:rPr>
              <a:t>    2</a:t>
            </a:r>
            <a:r>
              <a:rPr lang="en-US" altLang="zh-CN" sz="2000" dirty="0" smtClean="0">
                <a:latin typeface="+mn-ea"/>
              </a:rPr>
              <a:t>.</a:t>
            </a:r>
            <a:r>
              <a:rPr lang="en-US" altLang="zh-CN" sz="2000" b="1" dirty="0" smtClean="0">
                <a:latin typeface="+mn-ea"/>
                <a:sym typeface="方正小标宋简体" pitchFamily="65" charset="-122"/>
              </a:rPr>
              <a:t>1</a:t>
            </a:r>
            <a:r>
              <a:rPr lang="zh-CN" altLang="en-US" sz="2000" b="1" dirty="0" smtClean="0">
                <a:latin typeface="+mn-ea"/>
                <a:sym typeface="方正小标宋简体" pitchFamily="65" charset="-122"/>
              </a:rPr>
              <a:t>月份安全工作安排及措施</a:t>
            </a:r>
          </a:p>
          <a:p>
            <a:pPr>
              <a:lnSpc>
                <a:spcPts val="3600"/>
              </a:lnSpc>
            </a:pPr>
            <a:r>
              <a:rPr altLang="zh-CN" sz="2000" dirty="0"/>
              <a:t> </a:t>
            </a:r>
            <a:r>
              <a:rPr lang="en-US" altLang="zh-CN" sz="2000" dirty="0" smtClean="0"/>
              <a:t>    </a:t>
            </a:r>
            <a:r>
              <a:rPr lang="zh-CN" altLang="zh-CN" sz="2000" dirty="0" smtClean="0"/>
              <a:t>（</a:t>
            </a:r>
            <a:r>
              <a:rPr lang="en-US" altLang="zh-CN" sz="2000" dirty="0" smtClean="0"/>
              <a:t>1</a:t>
            </a:r>
            <a:r>
              <a:rPr lang="zh-CN" altLang="zh-CN" sz="2000" dirty="0" smtClean="0"/>
              <a:t>）提前做好矿方双节放假检修的物资储备、调拨工作。</a:t>
            </a:r>
          </a:p>
          <a:p>
            <a:pPr>
              <a:lnSpc>
                <a:spcPts val="3600"/>
              </a:lnSpc>
            </a:pPr>
            <a:r>
              <a:rPr lang="en-US" altLang="zh-CN" sz="2000" dirty="0" smtClean="0"/>
              <a:t>       </a:t>
            </a:r>
            <a:r>
              <a:rPr lang="zh-CN" altLang="zh-CN" sz="2000" dirty="0" smtClean="0"/>
              <a:t>措施：天气日渐寒冷，道路易滑，临近春节物流基本停运，计划员了解和安排好计划物资到货情况、工作面安装进度和存在问题，保管员做好到货装卸工作。</a:t>
            </a:r>
          </a:p>
          <a:p>
            <a:pPr>
              <a:lnSpc>
                <a:spcPts val="3600"/>
              </a:lnSpc>
            </a:pPr>
            <a:r>
              <a:rPr lang="en-US" altLang="zh-CN" sz="2000" dirty="0" smtClean="0"/>
              <a:t>    </a:t>
            </a:r>
            <a:r>
              <a:rPr lang="zh-CN" altLang="zh-CN" sz="2000" dirty="0" smtClean="0"/>
              <a:t>（</a:t>
            </a:r>
            <a:r>
              <a:rPr lang="en-US" altLang="zh-CN" sz="2000" dirty="0" smtClean="0"/>
              <a:t>2</a:t>
            </a:r>
            <a:r>
              <a:rPr lang="zh-CN" altLang="zh-CN" sz="2000" dirty="0" smtClean="0"/>
              <a:t>）做好“两节”期间安全工作。</a:t>
            </a:r>
          </a:p>
          <a:p>
            <a:pPr>
              <a:lnSpc>
                <a:spcPts val="3600"/>
              </a:lnSpc>
            </a:pPr>
            <a:r>
              <a:rPr lang="en-US" altLang="zh-CN" sz="2000" dirty="0" smtClean="0"/>
              <a:t>      </a:t>
            </a:r>
            <a:r>
              <a:rPr lang="zh-CN" altLang="zh-CN" sz="2000" dirty="0" smtClean="0"/>
              <a:t>措施：做好值班、巡查、收发货、装卸货安全。</a:t>
            </a:r>
          </a:p>
          <a:p>
            <a:pPr eaLnBrk="1" latinLnBrk="0" hangingPunct="1">
              <a:lnSpc>
                <a:spcPts val="3600"/>
              </a:lnSpc>
            </a:pPr>
            <a:r>
              <a:rPr lang="en-US" altLang="zh-CN" b="1" dirty="0" smtClean="0">
                <a:latin typeface="+mn-ea"/>
                <a:sym typeface="方正小标宋简体" pitchFamily="65" charset="-122"/>
              </a:rPr>
              <a:t>    </a:t>
            </a:r>
            <a:r>
              <a:rPr lang="en-US" altLang="zh-CN" sz="2000" b="1" dirty="0" smtClean="0">
                <a:latin typeface="+mn-ea"/>
                <a:sym typeface="方正小标宋简体" pitchFamily="65" charset="-122"/>
              </a:rPr>
              <a:t>3.</a:t>
            </a:r>
            <a:r>
              <a:rPr lang="zh-CN" altLang="en-US" sz="2000" b="1" dirty="0" smtClean="0">
                <a:latin typeface="+mn-ea"/>
                <a:sym typeface="方正小标宋简体" pitchFamily="65" charset="-122"/>
              </a:rPr>
              <a:t>工作中需要协调解决的事项</a:t>
            </a:r>
            <a:endParaRPr lang="en-US" altLang="zh-CN" sz="2000" b="1" dirty="0" smtClean="0">
              <a:latin typeface="+mn-ea"/>
              <a:sym typeface="方正小标宋简体" pitchFamily="65" charset="-122"/>
            </a:endParaRPr>
          </a:p>
          <a:p>
            <a:pPr eaLnBrk="1" latinLnBrk="0" hangingPunct="1">
              <a:lnSpc>
                <a:spcPts val="3600"/>
              </a:lnSpc>
            </a:pPr>
            <a:r>
              <a:rPr lang="en-US" altLang="zh-CN" b="1" dirty="0" smtClean="0">
                <a:latin typeface="+mn-ea"/>
                <a:sym typeface="方正小标宋简体" pitchFamily="65" charset="-122"/>
              </a:rPr>
              <a:t>    </a:t>
            </a:r>
            <a:r>
              <a:rPr lang="zh-CN" altLang="en-US" sz="2000" dirty="0" smtClean="0">
                <a:sym typeface="方正小标宋简体" pitchFamily="65" charset="-122"/>
              </a:rPr>
              <a:t>无</a:t>
            </a:r>
            <a:endParaRPr lang="zh-CN" altLang="zh-CN" sz="20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a:spLocks noChangeArrowheads="1"/>
          </p:cNvSpPr>
          <p:nvPr/>
        </p:nvSpPr>
        <p:spPr bwMode="auto">
          <a:xfrm>
            <a:off x="179512" y="260648"/>
            <a:ext cx="8784976" cy="5966890"/>
          </a:xfrm>
          <a:prstGeom prst="rect">
            <a:avLst/>
          </a:prstGeom>
          <a:noFill/>
          <a:ln w="9525">
            <a:noFill/>
            <a:miter lim="800000"/>
          </a:ln>
        </p:spPr>
        <p:txBody>
          <a:bodyPr wrap="square">
            <a:spAutoFit/>
          </a:bodyPr>
          <a:lstStyle/>
          <a:p>
            <a:pPr eaLnBrk="1" latinLnBrk="0" hangingPunct="1">
              <a:lnSpc>
                <a:spcPts val="3300"/>
              </a:lnSpc>
            </a:pPr>
            <a:r>
              <a:rPr lang="zh-CN" altLang="en-US" b="1" dirty="0" smtClean="0">
                <a:solidFill>
                  <a:srgbClr val="FF0000"/>
                </a:solidFill>
                <a:latin typeface="+mn-ea"/>
                <a:ea typeface="+mn-ea"/>
              </a:rPr>
              <a:t>   </a:t>
            </a:r>
            <a:r>
              <a:rPr lang="zh-CN" altLang="en-US" sz="2000" b="1" dirty="0" smtClean="0">
                <a:latin typeface="+mn-ea"/>
                <a:ea typeface="+mn-ea"/>
              </a:rPr>
              <a:t>（七）</a:t>
            </a:r>
            <a:r>
              <a:rPr lang="zh-CN" altLang="en-US" sz="2000" b="1" dirty="0" smtClean="0">
                <a:latin typeface="+mn-ea"/>
                <a:ea typeface="+mn-ea"/>
                <a:sym typeface="方正小标宋简体" pitchFamily="65" charset="-122"/>
              </a:rPr>
              <a:t>小保当供</a:t>
            </a:r>
            <a:r>
              <a:rPr lang="zh-CN" altLang="en-US" sz="2000" b="1" dirty="0">
                <a:latin typeface="+mn-ea"/>
                <a:ea typeface="+mn-ea"/>
                <a:sym typeface="方正小标宋简体" pitchFamily="65" charset="-122"/>
              </a:rPr>
              <a:t>应站</a:t>
            </a:r>
          </a:p>
          <a:p>
            <a:pPr eaLnBrk="1" latinLnBrk="0" hangingPunct="1">
              <a:lnSpc>
                <a:spcPts val="3300"/>
              </a:lnSpc>
            </a:pPr>
            <a:r>
              <a:rPr lang="en-US" altLang="zh-CN" sz="2000" b="1" dirty="0" smtClean="0">
                <a:latin typeface="+mn-ea"/>
                <a:ea typeface="+mn-ea"/>
              </a:rPr>
              <a:t>    1.12</a:t>
            </a:r>
            <a:r>
              <a:rPr lang="zh-CN" altLang="en-US" sz="2000" b="1" dirty="0" smtClean="0">
                <a:latin typeface="+mn-ea"/>
                <a:ea typeface="+mn-ea"/>
              </a:rPr>
              <a:t>月份</a:t>
            </a:r>
            <a:r>
              <a:rPr lang="zh-CN" altLang="en-US" sz="2000" b="1" dirty="0">
                <a:latin typeface="+mn-ea"/>
                <a:ea typeface="+mn-ea"/>
              </a:rPr>
              <a:t>安全工作完成情况</a:t>
            </a:r>
          </a:p>
          <a:p>
            <a:pPr>
              <a:lnSpc>
                <a:spcPts val="3300"/>
              </a:lnSpc>
            </a:pPr>
            <a:r>
              <a:rPr lang="en-US" altLang="zh-CN" sz="2000" dirty="0" smtClean="0"/>
              <a:t>     </a:t>
            </a:r>
            <a:r>
              <a:rPr lang="zh-CN" altLang="zh-CN" sz="2000" dirty="0" smtClean="0"/>
              <a:t>（</a:t>
            </a:r>
            <a:r>
              <a:rPr lang="en-US" altLang="zh-CN" sz="2000" dirty="0" smtClean="0"/>
              <a:t>1</a:t>
            </a:r>
            <a:r>
              <a:rPr lang="zh-CN" altLang="zh-CN" sz="2000" dirty="0" smtClean="0"/>
              <a:t>）继续加强“冬季三防”工作，确保场地物资安全储存。</a:t>
            </a:r>
          </a:p>
          <a:p>
            <a:pPr>
              <a:lnSpc>
                <a:spcPts val="3300"/>
              </a:lnSpc>
            </a:pPr>
            <a:r>
              <a:rPr lang="en-US" altLang="zh-CN" sz="2000" dirty="0" smtClean="0"/>
              <a:t>     </a:t>
            </a:r>
            <a:r>
              <a:rPr lang="zh-CN" altLang="zh-CN" sz="2000" dirty="0" smtClean="0"/>
              <a:t>（</a:t>
            </a:r>
            <a:r>
              <a:rPr lang="en-US" altLang="zh-CN" sz="2000" dirty="0" smtClean="0"/>
              <a:t>2</a:t>
            </a:r>
            <a:r>
              <a:rPr lang="zh-CN" altLang="zh-CN" sz="2000" dirty="0" smtClean="0"/>
              <a:t>）百日安全活动的总结。</a:t>
            </a:r>
          </a:p>
          <a:p>
            <a:pPr>
              <a:lnSpc>
                <a:spcPts val="3300"/>
              </a:lnSpc>
            </a:pPr>
            <a:r>
              <a:rPr lang="en-US" altLang="zh-CN" sz="2000" b="1" dirty="0" smtClean="0">
                <a:latin typeface="+mn-ea"/>
                <a:ea typeface="+mn-ea"/>
                <a:sym typeface="方正小标宋简体" pitchFamily="65" charset="-122"/>
              </a:rPr>
              <a:t>    2.1</a:t>
            </a:r>
            <a:r>
              <a:rPr lang="zh-CN" altLang="en-US" sz="2000" b="1" dirty="0" smtClean="0">
                <a:latin typeface="+mn-ea"/>
                <a:ea typeface="+mn-ea"/>
                <a:sym typeface="方正小标宋简体" pitchFamily="65" charset="-122"/>
              </a:rPr>
              <a:t>月份安全工作安排及措施</a:t>
            </a:r>
            <a:endParaRPr lang="en-US" altLang="zh-CN" sz="2000" b="1" dirty="0" smtClean="0">
              <a:latin typeface="+mn-ea"/>
              <a:ea typeface="+mn-ea"/>
              <a:sym typeface="方正小标宋简体" pitchFamily="65" charset="-122"/>
            </a:endParaRPr>
          </a:p>
          <a:p>
            <a:pPr>
              <a:lnSpc>
                <a:spcPts val="3300"/>
              </a:lnSpc>
            </a:pPr>
            <a:r>
              <a:rPr lang="en-US" altLang="zh-CN" sz="2000" dirty="0" smtClean="0"/>
              <a:t>     </a:t>
            </a:r>
            <a:r>
              <a:rPr lang="zh-CN" altLang="zh-CN" sz="2000" dirty="0" smtClean="0"/>
              <a:t>（</a:t>
            </a:r>
            <a:r>
              <a:rPr lang="en-US" altLang="zh-CN" sz="2000" dirty="0" smtClean="0"/>
              <a:t>1</a:t>
            </a:r>
            <a:r>
              <a:rPr lang="zh-CN" altLang="zh-CN" sz="2000" dirty="0" smtClean="0"/>
              <a:t>）做好元旦放假期间的安全值班工作。</a:t>
            </a:r>
          </a:p>
          <a:p>
            <a:pPr>
              <a:lnSpc>
                <a:spcPts val="3300"/>
              </a:lnSpc>
            </a:pPr>
            <a:r>
              <a:rPr lang="en-US" altLang="zh-CN" sz="2000" dirty="0" smtClean="0"/>
              <a:t>       </a:t>
            </a:r>
            <a:r>
              <a:rPr lang="zh-CN" altLang="zh-CN" sz="2000" dirty="0" smtClean="0"/>
              <a:t>措施：供应站元旦假期值班人员在值班期间，认真检查库区及周边安全动态。做好元旦值班检查，及时上报、处理发新的问题。</a:t>
            </a:r>
          </a:p>
          <a:p>
            <a:pPr>
              <a:lnSpc>
                <a:spcPts val="3300"/>
              </a:lnSpc>
            </a:pPr>
            <a:r>
              <a:rPr lang="en-US" altLang="zh-CN" sz="2000" dirty="0" smtClean="0"/>
              <a:t>     </a:t>
            </a:r>
            <a:r>
              <a:rPr lang="zh-CN" altLang="zh-CN" sz="2000" dirty="0" smtClean="0"/>
              <a:t>（</a:t>
            </a:r>
            <a:r>
              <a:rPr lang="en-US" altLang="zh-CN" sz="2000" dirty="0" smtClean="0"/>
              <a:t>2</a:t>
            </a:r>
            <a:r>
              <a:rPr lang="zh-CN" altLang="zh-CN" sz="2000" dirty="0" smtClean="0"/>
              <a:t>）做好春节假期前的安全自查工作及春节放假期间的安全值班工作。</a:t>
            </a:r>
          </a:p>
          <a:p>
            <a:pPr>
              <a:lnSpc>
                <a:spcPts val="3300"/>
              </a:lnSpc>
            </a:pPr>
            <a:r>
              <a:rPr lang="en-US" altLang="zh-CN" sz="2000" dirty="0" smtClean="0"/>
              <a:t>       </a:t>
            </a:r>
            <a:r>
              <a:rPr lang="zh-CN" altLang="zh-CN" sz="2000" dirty="0" smtClean="0"/>
              <a:t>措施：春节为盗窃及各种不安全事件的高发期，供应站通过班前会认真学习，组织供应站人员全力开展节前安全自查。合理安排值班人员，做好休假人员的业务移交接及库区巡查工作。</a:t>
            </a:r>
          </a:p>
          <a:p>
            <a:pPr eaLnBrk="1" latinLnBrk="0" hangingPunct="1">
              <a:lnSpc>
                <a:spcPts val="3300"/>
              </a:lnSpc>
            </a:pPr>
            <a:r>
              <a:rPr lang="en-US" altLang="zh-CN" sz="2000" b="1" dirty="0" smtClean="0">
                <a:latin typeface="+mn-ea"/>
                <a:sym typeface="方正小标宋简体" pitchFamily="65" charset="-122"/>
              </a:rPr>
              <a:t>    3.</a:t>
            </a:r>
            <a:r>
              <a:rPr lang="zh-CN" altLang="en-US" sz="2000" b="1" dirty="0" smtClean="0">
                <a:latin typeface="+mn-ea"/>
                <a:sym typeface="方正小标宋简体" pitchFamily="65" charset="-122"/>
              </a:rPr>
              <a:t>工作中需要协调解决的事项 </a:t>
            </a:r>
            <a:endParaRPr lang="en-US" altLang="zh-CN" sz="2000" b="1" dirty="0" smtClean="0">
              <a:latin typeface="+mn-ea"/>
              <a:sym typeface="方正小标宋简体" pitchFamily="65" charset="-122"/>
            </a:endParaRPr>
          </a:p>
          <a:p>
            <a:pPr eaLnBrk="1" latinLnBrk="0" hangingPunct="1">
              <a:lnSpc>
                <a:spcPts val="3300"/>
              </a:lnSpc>
            </a:pPr>
            <a:r>
              <a:rPr lang="zh-CN" altLang="en-US" sz="2000" b="1" dirty="0" smtClean="0">
                <a:latin typeface="+mn-ea"/>
                <a:sym typeface="方正小标宋简体" pitchFamily="65" charset="-122"/>
              </a:rPr>
              <a:t>    </a:t>
            </a:r>
            <a:r>
              <a:rPr lang="zh-CN" altLang="en-US" sz="2000" dirty="0" smtClean="0">
                <a:latin typeface="+mn-ea"/>
                <a:sym typeface="方正小标宋简体" pitchFamily="65" charset="-122"/>
              </a:rPr>
              <a:t>无</a:t>
            </a:r>
            <a:endParaRPr lang="zh-CN" altLang="zh-CN" sz="2000"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矩形 1"/>
          <p:cNvSpPr>
            <a:spLocks noChangeArrowheads="1"/>
          </p:cNvSpPr>
          <p:nvPr/>
        </p:nvSpPr>
        <p:spPr bwMode="auto">
          <a:xfrm>
            <a:off x="107504" y="116633"/>
            <a:ext cx="8856984" cy="6521529"/>
          </a:xfrm>
          <a:prstGeom prst="rect">
            <a:avLst/>
          </a:prstGeom>
          <a:noFill/>
          <a:ln w="9525">
            <a:noFill/>
            <a:miter lim="800000"/>
          </a:ln>
        </p:spPr>
        <p:txBody>
          <a:bodyPr wrap="square">
            <a:spAutoFit/>
          </a:bodyPr>
          <a:lstStyle/>
          <a:p>
            <a:pPr eaLnBrk="1" latinLnBrk="0" hangingPunct="1">
              <a:lnSpc>
                <a:spcPts val="2800"/>
              </a:lnSpc>
            </a:pPr>
            <a:r>
              <a:rPr lang="zh-CN" altLang="en-US" sz="2000" b="1" dirty="0" smtClean="0">
                <a:latin typeface="+mn-ea"/>
                <a:ea typeface="+mn-ea"/>
              </a:rPr>
              <a:t>   （八）</a:t>
            </a:r>
            <a:r>
              <a:rPr lang="en-US" altLang="zh-CN" sz="2000" b="1" dirty="0" smtClean="0">
                <a:latin typeface="+mn-ea"/>
                <a:ea typeface="+mn-ea"/>
                <a:sym typeface="方正小标宋简体" pitchFamily="65" charset="-122"/>
              </a:rPr>
              <a:t> </a:t>
            </a:r>
            <a:r>
              <a:rPr lang="zh-CN" altLang="en-US" sz="2000" b="1" dirty="0">
                <a:latin typeface="+mn-ea"/>
                <a:ea typeface="+mn-ea"/>
                <a:sym typeface="方正小标宋简体" pitchFamily="65" charset="-122"/>
              </a:rPr>
              <a:t>物资总库</a:t>
            </a:r>
          </a:p>
          <a:p>
            <a:pPr eaLnBrk="1" latinLnBrk="0" hangingPunct="1">
              <a:lnSpc>
                <a:spcPts val="2800"/>
              </a:lnSpc>
            </a:pPr>
            <a:r>
              <a:rPr lang="en-US" altLang="zh-CN" sz="2000" b="1" dirty="0" smtClean="0">
                <a:latin typeface="+mn-ea"/>
                <a:ea typeface="+mn-ea"/>
              </a:rPr>
              <a:t>    1.12</a:t>
            </a:r>
            <a:r>
              <a:rPr lang="zh-CN" altLang="en-US" sz="2000" b="1" dirty="0" smtClean="0">
                <a:latin typeface="+mn-ea"/>
                <a:ea typeface="+mn-ea"/>
              </a:rPr>
              <a:t>月份</a:t>
            </a:r>
            <a:r>
              <a:rPr lang="zh-CN" altLang="en-US" sz="2000" b="1" dirty="0">
                <a:latin typeface="+mn-ea"/>
                <a:ea typeface="+mn-ea"/>
              </a:rPr>
              <a:t>安全工作完成情况</a:t>
            </a:r>
          </a:p>
          <a:p>
            <a:pPr>
              <a:lnSpc>
                <a:spcPts val="2800"/>
              </a:lnSpc>
            </a:pPr>
            <a:r>
              <a:rPr lang="en-US" altLang="zh-CN" sz="2000" dirty="0" smtClean="0"/>
              <a:t>     </a:t>
            </a:r>
            <a:r>
              <a:rPr lang="zh-CN" altLang="zh-CN" sz="2000" dirty="0" smtClean="0"/>
              <a:t>（</a:t>
            </a:r>
            <a:r>
              <a:rPr lang="en-US" altLang="zh-CN" sz="2000" dirty="0" smtClean="0"/>
              <a:t>1</a:t>
            </a:r>
            <a:r>
              <a:rPr lang="zh-CN" altLang="zh-CN" sz="2000" dirty="0" smtClean="0"/>
              <a:t>）按照“百日安全”活动要求，做好各项工作的收尾工作。</a:t>
            </a:r>
          </a:p>
          <a:p>
            <a:pPr>
              <a:lnSpc>
                <a:spcPts val="2800"/>
              </a:lnSpc>
            </a:pPr>
            <a:r>
              <a:rPr lang="en-US" altLang="zh-CN" sz="2000" dirty="0" smtClean="0"/>
              <a:t>     </a:t>
            </a:r>
            <a:r>
              <a:rPr lang="zh-CN" altLang="zh-CN" sz="2000" dirty="0" smtClean="0"/>
              <a:t>（</a:t>
            </a:r>
            <a:r>
              <a:rPr lang="en-US" altLang="zh-CN" sz="2000" dirty="0" smtClean="0"/>
              <a:t>2</a:t>
            </a:r>
            <a:r>
              <a:rPr lang="zh-CN" altLang="zh-CN" sz="2000" dirty="0" smtClean="0"/>
              <a:t>）做好“冬季三防”工作。</a:t>
            </a:r>
          </a:p>
          <a:p>
            <a:pPr>
              <a:lnSpc>
                <a:spcPts val="2800"/>
              </a:lnSpc>
            </a:pPr>
            <a:r>
              <a:rPr lang="en-US" altLang="zh-CN" sz="2000" dirty="0" smtClean="0"/>
              <a:t>     </a:t>
            </a:r>
            <a:r>
              <a:rPr lang="zh-CN" altLang="zh-CN" sz="2000" dirty="0" smtClean="0"/>
              <a:t>（</a:t>
            </a:r>
            <a:r>
              <a:rPr lang="en-US" altLang="zh-CN" sz="2000" dirty="0" smtClean="0"/>
              <a:t>3</a:t>
            </a:r>
            <a:r>
              <a:rPr lang="zh-CN" altLang="zh-CN" sz="2000" dirty="0" smtClean="0"/>
              <a:t>）做好专项设备与国产化配件到货物资的验收工作。</a:t>
            </a:r>
          </a:p>
          <a:p>
            <a:pPr>
              <a:lnSpc>
                <a:spcPts val="2800"/>
              </a:lnSpc>
            </a:pPr>
            <a:r>
              <a:rPr lang="en-US" altLang="zh-CN" sz="2000" b="1" dirty="0" smtClean="0">
                <a:latin typeface="+mn-ea"/>
                <a:ea typeface="+mn-ea"/>
                <a:sym typeface="+mn-ea"/>
              </a:rPr>
              <a:t>    2.1</a:t>
            </a:r>
            <a:r>
              <a:rPr lang="zh-CN" altLang="zh-CN" sz="2000" b="1" dirty="0" smtClean="0"/>
              <a:t>月份安全工作安排与措施</a:t>
            </a:r>
            <a:endParaRPr lang="en-US" altLang="zh-CN" sz="2000" b="1" dirty="0" smtClean="0"/>
          </a:p>
          <a:p>
            <a:pPr>
              <a:lnSpc>
                <a:spcPts val="2800"/>
              </a:lnSpc>
            </a:pPr>
            <a:r>
              <a:rPr lang="en-US" altLang="zh-CN" sz="2000" dirty="0" smtClean="0"/>
              <a:t>     </a:t>
            </a:r>
            <a:r>
              <a:rPr lang="zh-CN" altLang="zh-CN" sz="2000" dirty="0" smtClean="0"/>
              <a:t>（</a:t>
            </a:r>
            <a:r>
              <a:rPr lang="en-US" altLang="zh-CN" sz="2000" dirty="0" smtClean="0"/>
              <a:t>1</a:t>
            </a:r>
            <a:r>
              <a:rPr lang="zh-CN" altLang="zh-CN" sz="2000" dirty="0" smtClean="0"/>
              <a:t>）继续做好“冬季三防”工作。</a:t>
            </a:r>
          </a:p>
          <a:p>
            <a:pPr>
              <a:lnSpc>
                <a:spcPts val="2800"/>
              </a:lnSpc>
            </a:pPr>
            <a:r>
              <a:rPr lang="en-US" altLang="zh-CN" sz="2000" dirty="0" smtClean="0"/>
              <a:t>       </a:t>
            </a:r>
            <a:r>
              <a:rPr lang="zh-CN" altLang="zh-CN" sz="2000" dirty="0" smtClean="0"/>
              <a:t>措施：及时发布雨雪、寒冷等气象信息，合理安排配送出车，做好冬季卸车安全防护，及时清理积雪。</a:t>
            </a:r>
          </a:p>
          <a:p>
            <a:pPr>
              <a:lnSpc>
                <a:spcPts val="2800"/>
              </a:lnSpc>
            </a:pPr>
            <a:r>
              <a:rPr lang="en-US" altLang="zh-CN" sz="2000" dirty="0" smtClean="0"/>
              <a:t>     </a:t>
            </a:r>
            <a:r>
              <a:rPr lang="zh-CN" altLang="zh-CN" sz="2000" dirty="0" smtClean="0"/>
              <a:t>（</a:t>
            </a:r>
            <a:r>
              <a:rPr lang="en-US" altLang="zh-CN" sz="2000" dirty="0" smtClean="0"/>
              <a:t>2</a:t>
            </a:r>
            <a:r>
              <a:rPr lang="zh-CN" altLang="zh-CN" sz="2000" dirty="0" smtClean="0"/>
              <a:t>）做好年终物资盘库工作。</a:t>
            </a:r>
          </a:p>
          <a:p>
            <a:pPr>
              <a:lnSpc>
                <a:spcPts val="2800"/>
              </a:lnSpc>
            </a:pPr>
            <a:r>
              <a:rPr lang="en-US" altLang="zh-CN" sz="2000" dirty="0" smtClean="0"/>
              <a:t>       </a:t>
            </a:r>
            <a:r>
              <a:rPr lang="zh-CN" altLang="zh-CN" sz="2000" dirty="0" smtClean="0"/>
              <a:t>措施：按照公司年终盘点方案安排，物资管理员按要求做好盘点工作，装卸人员配合，确保按期盘点。</a:t>
            </a:r>
          </a:p>
          <a:p>
            <a:pPr>
              <a:lnSpc>
                <a:spcPts val="2800"/>
              </a:lnSpc>
            </a:pPr>
            <a:r>
              <a:rPr lang="en-US" altLang="zh-CN" sz="2000" dirty="0" smtClean="0"/>
              <a:t>     </a:t>
            </a:r>
            <a:r>
              <a:rPr lang="zh-CN" altLang="zh-CN" sz="2000" dirty="0" smtClean="0"/>
              <a:t>（</a:t>
            </a:r>
            <a:r>
              <a:rPr lang="en-US" altLang="zh-CN" sz="2000" dirty="0" smtClean="0"/>
              <a:t>3</a:t>
            </a:r>
            <a:r>
              <a:rPr lang="zh-CN" altLang="zh-CN" sz="2000" dirty="0" smtClean="0"/>
              <a:t>）对</a:t>
            </a:r>
            <a:r>
              <a:rPr lang="en-US" altLang="zh-CN" sz="2000" dirty="0" smtClean="0"/>
              <a:t>2018</a:t>
            </a:r>
            <a:r>
              <a:rPr lang="zh-CN" altLang="zh-CN" sz="2000" dirty="0" smtClean="0"/>
              <a:t>年验收、出入库票据、安全基础及标准化资料进行整理并归档。</a:t>
            </a:r>
          </a:p>
          <a:p>
            <a:pPr>
              <a:lnSpc>
                <a:spcPts val="2800"/>
              </a:lnSpc>
            </a:pPr>
            <a:r>
              <a:rPr lang="en-US" altLang="zh-CN" sz="2000" dirty="0" smtClean="0"/>
              <a:t>       </a:t>
            </a:r>
            <a:r>
              <a:rPr lang="zh-CN" altLang="zh-CN" sz="2000" dirty="0" smtClean="0"/>
              <a:t>措施：按照资料归档要求对</a:t>
            </a:r>
            <a:r>
              <a:rPr lang="en-US" altLang="zh-CN" sz="2000" dirty="0" smtClean="0"/>
              <a:t>2018</a:t>
            </a:r>
            <a:r>
              <a:rPr lang="zh-CN" altLang="zh-CN" sz="2000" dirty="0" smtClean="0"/>
              <a:t>年验收、出入库票据、安全基础及质量标准化全部资料进行整理并归档，确保资料完整。</a:t>
            </a:r>
          </a:p>
          <a:p>
            <a:pPr eaLnBrk="1" latinLnBrk="0" hangingPunct="1">
              <a:lnSpc>
                <a:spcPts val="2800"/>
              </a:lnSpc>
            </a:pPr>
            <a:r>
              <a:rPr lang="en-US" altLang="zh-CN" sz="2000" b="1" dirty="0" smtClean="0">
                <a:latin typeface="+mn-ea"/>
                <a:sym typeface="方正小标宋简体" pitchFamily="65" charset="-122"/>
              </a:rPr>
              <a:t>    3.</a:t>
            </a:r>
            <a:r>
              <a:rPr lang="zh-CN" altLang="en-US" sz="2000" b="1" dirty="0" smtClean="0">
                <a:latin typeface="+mn-ea"/>
                <a:sym typeface="方正小标宋简体" pitchFamily="65" charset="-122"/>
              </a:rPr>
              <a:t>工作中需要协调解决的事项 </a:t>
            </a:r>
            <a:endParaRPr lang="en-US" altLang="zh-CN" sz="2000" b="1" dirty="0" smtClean="0">
              <a:latin typeface="+mn-ea"/>
              <a:sym typeface="方正小标宋简体" pitchFamily="65" charset="-122"/>
            </a:endParaRPr>
          </a:p>
          <a:p>
            <a:pPr eaLnBrk="1" latinLnBrk="0" hangingPunct="1">
              <a:lnSpc>
                <a:spcPts val="2800"/>
              </a:lnSpc>
            </a:pPr>
            <a:r>
              <a:rPr lang="zh-CN" altLang="en-US" sz="2000" b="1" dirty="0" smtClean="0">
                <a:latin typeface="+mn-ea"/>
                <a:sym typeface="方正小标宋简体" pitchFamily="65" charset="-122"/>
              </a:rPr>
              <a:t>    </a:t>
            </a:r>
            <a:r>
              <a:rPr lang="zh-CN" altLang="en-US" sz="2000" dirty="0" smtClean="0">
                <a:latin typeface="+mn-ea"/>
                <a:sym typeface="方正小标宋简体" pitchFamily="65" charset="-122"/>
              </a:rPr>
              <a:t>无</a:t>
            </a:r>
            <a:endParaRPr lang="en-US" altLang="zh-CN" sz="2000" b="1" dirty="0" smtClean="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77495" y="245110"/>
            <a:ext cx="8270240" cy="6832640"/>
          </a:xfrm>
          <a:prstGeom prst="rect">
            <a:avLst/>
          </a:prstGeom>
          <a:noFill/>
        </p:spPr>
        <p:txBody>
          <a:bodyPr wrap="square" rtlCol="0" anchor="t">
            <a:spAutoFit/>
          </a:bodyPr>
          <a:lstStyle/>
          <a:p>
            <a:pPr algn="l" eaLnBrk="1" latinLnBrk="0" hangingPunct="1">
              <a:lnSpc>
                <a:spcPts val="2400"/>
              </a:lnSpc>
            </a:pPr>
            <a:r>
              <a:rPr lang="en-US" altLang="zh-CN" b="1" dirty="0" smtClean="0">
                <a:latin typeface="+mn-ea"/>
                <a:ea typeface="+mn-ea"/>
                <a:sym typeface="+mn-ea"/>
              </a:rPr>
              <a:t>  </a:t>
            </a:r>
            <a:r>
              <a:rPr lang="en-US" altLang="zh-CN" sz="2000" b="1" dirty="0" smtClean="0">
                <a:latin typeface="+mn-ea"/>
                <a:ea typeface="+mn-ea"/>
                <a:sym typeface="+mn-ea"/>
              </a:rPr>
              <a:t> </a:t>
            </a:r>
            <a:r>
              <a:rPr lang="zh-CN" altLang="en-US" sz="2000" b="1" dirty="0" smtClean="0">
                <a:latin typeface="+mn-ea"/>
                <a:ea typeface="+mn-ea"/>
                <a:sym typeface="+mn-ea"/>
              </a:rPr>
              <a:t>（九）</a:t>
            </a:r>
            <a:r>
              <a:rPr lang="zh-CN" altLang="en-US" sz="2000" b="1" dirty="0" smtClean="0">
                <a:latin typeface="+mn-ea"/>
                <a:ea typeface="+mn-ea"/>
                <a:sym typeface="方正小标宋简体" pitchFamily="65" charset="-122"/>
              </a:rPr>
              <a:t>曹家滩供应站</a:t>
            </a:r>
            <a:endParaRPr lang="zh-CN" altLang="en-US" b="1" dirty="0" smtClean="0">
              <a:latin typeface="+mn-ea"/>
              <a:ea typeface="+mn-ea"/>
              <a:sym typeface="方正小标宋简体" pitchFamily="65" charset="-122"/>
            </a:endParaRPr>
          </a:p>
          <a:p>
            <a:pPr algn="l" eaLnBrk="1" latinLnBrk="0" hangingPunct="1">
              <a:lnSpc>
                <a:spcPts val="2400"/>
              </a:lnSpc>
            </a:pPr>
            <a:r>
              <a:rPr lang="en-US" altLang="zh-CN" b="1" dirty="0" smtClean="0">
                <a:latin typeface="+mn-ea"/>
                <a:ea typeface="+mn-ea"/>
                <a:sym typeface="+mn-ea"/>
              </a:rPr>
              <a:t>    1.12月份安全工作完成情况</a:t>
            </a:r>
            <a:endParaRPr lang="zh-CN" altLang="en-US" sz="2000" dirty="0" smtClean="0">
              <a:latin typeface="+mn-ea"/>
              <a:ea typeface="+mn-ea"/>
              <a:sym typeface="方正小标宋简体" pitchFamily="65" charset="-122"/>
            </a:endParaRPr>
          </a:p>
          <a:p>
            <a:pPr>
              <a:lnSpc>
                <a:spcPts val="2400"/>
              </a:lnSpc>
            </a:pPr>
            <a:r>
              <a:rPr lang="zh-CN" altLang="en-US" sz="1800" dirty="0" smtClean="0">
                <a:latin typeface="+mn-ea"/>
                <a:ea typeface="+mn-ea"/>
                <a:sym typeface="方正小标宋简体" pitchFamily="65" charset="-122"/>
              </a:rPr>
              <a:t>   </a:t>
            </a:r>
            <a:r>
              <a:rPr lang="zh-CN" altLang="zh-CN" dirty="0" smtClean="0"/>
              <a:t>（</a:t>
            </a:r>
            <a:r>
              <a:rPr lang="en-US" altLang="zh-CN" dirty="0" smtClean="0"/>
              <a:t>1</a:t>
            </a:r>
            <a:r>
              <a:rPr lang="zh-CN" altLang="zh-CN" dirty="0" smtClean="0"/>
              <a:t>）做好“百日安全”总结工作。</a:t>
            </a:r>
          </a:p>
          <a:p>
            <a:pPr>
              <a:lnSpc>
                <a:spcPts val="2400"/>
              </a:lnSpc>
            </a:pPr>
            <a:r>
              <a:rPr lang="en-US" altLang="zh-CN" dirty="0" smtClean="0"/>
              <a:t>     </a:t>
            </a:r>
            <a:r>
              <a:rPr lang="zh-CN" altLang="zh-CN" dirty="0" smtClean="0"/>
              <a:t>（</a:t>
            </a:r>
            <a:r>
              <a:rPr lang="en-US" altLang="zh-CN" dirty="0" smtClean="0"/>
              <a:t>2</a:t>
            </a:r>
            <a:r>
              <a:rPr lang="zh-CN" altLang="zh-CN" dirty="0" smtClean="0"/>
              <a:t>）认真做好库房托盘区域划分工作。</a:t>
            </a:r>
            <a:r>
              <a:rPr lang="en-US" altLang="zh-CN" dirty="0" smtClean="0"/>
              <a:t> </a:t>
            </a:r>
            <a:endParaRPr lang="zh-CN" altLang="zh-CN" dirty="0" smtClean="0"/>
          </a:p>
          <a:p>
            <a:pPr>
              <a:lnSpc>
                <a:spcPts val="2400"/>
              </a:lnSpc>
            </a:pPr>
            <a:r>
              <a:rPr lang="en-US" altLang="zh-CN" dirty="0" smtClean="0"/>
              <a:t>     </a:t>
            </a:r>
            <a:r>
              <a:rPr lang="zh-CN" altLang="zh-CN" dirty="0" smtClean="0"/>
              <a:t>（</a:t>
            </a:r>
            <a:r>
              <a:rPr lang="en-US" altLang="zh-CN" dirty="0" smtClean="0"/>
              <a:t>3</a:t>
            </a:r>
            <a:r>
              <a:rPr lang="zh-CN" altLang="zh-CN" dirty="0" smtClean="0"/>
              <a:t>）做好冬季三防工作。</a:t>
            </a:r>
          </a:p>
          <a:p>
            <a:pPr>
              <a:lnSpc>
                <a:spcPts val="2400"/>
              </a:lnSpc>
            </a:pPr>
            <a:r>
              <a:rPr lang="en-US" altLang="zh-CN" b="1" dirty="0" smtClean="0">
                <a:latin typeface="+mn-ea"/>
                <a:ea typeface="+mn-ea"/>
                <a:sym typeface="+mn-ea"/>
              </a:rPr>
              <a:t>    2.</a:t>
            </a:r>
            <a:r>
              <a:rPr lang="en-US" altLang="zh-CN" b="1" dirty="0" smtClean="0">
                <a:latin typeface="+mn-ea"/>
                <a:ea typeface="+mn-ea"/>
                <a:sym typeface="方正小标宋简体" pitchFamily="65" charset="-122"/>
              </a:rPr>
              <a:t>1</a:t>
            </a:r>
            <a:r>
              <a:rPr lang="en-US" altLang="zh-CN" b="1" dirty="0" smtClean="0">
                <a:latin typeface="+mn-ea"/>
                <a:ea typeface="+mn-ea"/>
                <a:sym typeface="+mn-ea"/>
              </a:rPr>
              <a:t>月份安全工作安排与措施</a:t>
            </a:r>
            <a:endParaRPr lang="zh-CN" altLang="en-US" sz="1800" dirty="0" smtClean="0">
              <a:latin typeface="+mn-ea"/>
              <a:ea typeface="+mn-ea"/>
              <a:sym typeface="方正小标宋简体" pitchFamily="65" charset="-122"/>
            </a:endParaRPr>
          </a:p>
          <a:p>
            <a:pPr>
              <a:lnSpc>
                <a:spcPts val="2400"/>
              </a:lnSpc>
            </a:pPr>
            <a:r>
              <a:rPr lang="en-US" altLang="zh-CN" dirty="0" smtClean="0"/>
              <a:t>     </a:t>
            </a:r>
            <a:r>
              <a:rPr lang="zh-CN" altLang="zh-CN" dirty="0" smtClean="0"/>
              <a:t>（</a:t>
            </a:r>
            <a:r>
              <a:rPr lang="en-US" altLang="zh-CN" dirty="0" smtClean="0"/>
              <a:t>1</a:t>
            </a:r>
            <a:r>
              <a:rPr lang="zh-CN" altLang="zh-CN" dirty="0" smtClean="0"/>
              <a:t>）做好质量标准化会议材料汇报工作。</a:t>
            </a:r>
          </a:p>
          <a:p>
            <a:pPr>
              <a:lnSpc>
                <a:spcPts val="2400"/>
              </a:lnSpc>
            </a:pPr>
            <a:r>
              <a:rPr lang="en-US" altLang="zh-CN" dirty="0" smtClean="0"/>
              <a:t>       </a:t>
            </a:r>
            <a:r>
              <a:rPr lang="zh-CN" altLang="zh-CN" dirty="0" smtClean="0"/>
              <a:t>措施：根据公司</a:t>
            </a:r>
            <a:r>
              <a:rPr lang="en-US" altLang="zh-CN" dirty="0" smtClean="0"/>
              <a:t>2019</a:t>
            </a:r>
            <a:r>
              <a:rPr lang="zh-CN" altLang="zh-CN" dirty="0" smtClean="0"/>
              <a:t>年质量标准化现场管理专题会议通知，结合供应站</a:t>
            </a:r>
            <a:r>
              <a:rPr lang="en-US" altLang="zh-CN" dirty="0" smtClean="0"/>
              <a:t>2018</a:t>
            </a:r>
            <a:r>
              <a:rPr lang="zh-CN" altLang="zh-CN" dirty="0" smtClean="0"/>
              <a:t>年质量标准化亮点，不足、 供应站</a:t>
            </a:r>
            <a:r>
              <a:rPr lang="en-US" altLang="zh-CN" dirty="0" smtClean="0"/>
              <a:t>2019</a:t>
            </a:r>
            <a:r>
              <a:rPr lang="zh-CN" altLang="zh-CN" dirty="0" smtClean="0"/>
              <a:t>年质量标准化工作计划、以及对于公司质量标准化工作提出的意见及建议，及时整理会议汇报材料并按时上交综合管理部。</a:t>
            </a:r>
          </a:p>
          <a:p>
            <a:pPr>
              <a:lnSpc>
                <a:spcPts val="2400"/>
              </a:lnSpc>
            </a:pPr>
            <a:r>
              <a:rPr lang="en-US" altLang="zh-CN" dirty="0" smtClean="0"/>
              <a:t>     </a:t>
            </a:r>
            <a:r>
              <a:rPr lang="zh-CN" altLang="zh-CN" dirty="0" smtClean="0"/>
              <a:t>（</a:t>
            </a:r>
            <a:r>
              <a:rPr lang="en-US" altLang="zh-CN" dirty="0" smtClean="0"/>
              <a:t>2</a:t>
            </a:r>
            <a:r>
              <a:rPr lang="zh-CN" altLang="zh-CN" dirty="0" smtClean="0"/>
              <a:t>）编制供应站</a:t>
            </a:r>
            <a:r>
              <a:rPr lang="en-US" altLang="zh-CN" dirty="0" smtClean="0"/>
              <a:t>2019</a:t>
            </a:r>
            <a:r>
              <a:rPr lang="zh-CN" altLang="zh-CN" dirty="0" smtClean="0"/>
              <a:t>年安全质量标准化工作计划。</a:t>
            </a:r>
          </a:p>
          <a:p>
            <a:pPr>
              <a:lnSpc>
                <a:spcPts val="2400"/>
              </a:lnSpc>
            </a:pPr>
            <a:r>
              <a:rPr lang="en-US" altLang="zh-CN" dirty="0" smtClean="0"/>
              <a:t>       </a:t>
            </a:r>
            <a:r>
              <a:rPr lang="zh-CN" altLang="zh-CN" dirty="0" smtClean="0"/>
              <a:t>措施：认真总结供应站</a:t>
            </a:r>
            <a:r>
              <a:rPr lang="en-US" altLang="zh-CN" dirty="0" smtClean="0"/>
              <a:t>2018</a:t>
            </a:r>
            <a:r>
              <a:rPr lang="zh-CN" altLang="zh-CN" dirty="0" smtClean="0"/>
              <a:t>年安全工作中的经验与不足，查漏补缺；展望供应站</a:t>
            </a:r>
            <a:r>
              <a:rPr lang="en-US" altLang="zh-CN" dirty="0" smtClean="0"/>
              <a:t>2019</a:t>
            </a:r>
            <a:r>
              <a:rPr lang="zh-CN" altLang="zh-CN" dirty="0" smtClean="0"/>
              <a:t>年安全工作前景，切合实际；编制供应站</a:t>
            </a:r>
            <a:r>
              <a:rPr lang="en-US" altLang="zh-CN" dirty="0" smtClean="0"/>
              <a:t>2019</a:t>
            </a:r>
            <a:r>
              <a:rPr lang="zh-CN" altLang="zh-CN" dirty="0" smtClean="0"/>
              <a:t>年安全质量标准化工作计划。</a:t>
            </a:r>
          </a:p>
          <a:p>
            <a:pPr>
              <a:lnSpc>
                <a:spcPts val="2400"/>
              </a:lnSpc>
            </a:pPr>
            <a:r>
              <a:rPr lang="en-US" altLang="zh-CN" dirty="0" smtClean="0"/>
              <a:t>     </a:t>
            </a:r>
            <a:r>
              <a:rPr lang="zh-CN" altLang="zh-CN" dirty="0" smtClean="0"/>
              <a:t>（</a:t>
            </a:r>
            <a:r>
              <a:rPr lang="en-US" altLang="zh-CN" dirty="0" smtClean="0"/>
              <a:t>3</a:t>
            </a:r>
            <a:r>
              <a:rPr lang="zh-CN" altLang="zh-CN" dirty="0" smtClean="0"/>
              <a:t>）加强库房冬季防火工作。</a:t>
            </a:r>
          </a:p>
          <a:p>
            <a:pPr>
              <a:lnSpc>
                <a:spcPts val="2400"/>
              </a:lnSpc>
            </a:pPr>
            <a:r>
              <a:rPr lang="en-US" altLang="zh-CN" dirty="0" smtClean="0"/>
              <a:t>       </a:t>
            </a:r>
            <a:r>
              <a:rPr lang="zh-CN" altLang="zh-CN" dirty="0" smtClean="0"/>
              <a:t>措施：冬季气候库房内容易起火，库房重点检查，严禁有明火源，电线严禁裸露，严禁违规使用大功率用电器，严禁生火取暖，存放油脂区严禁小于安全距离，入库车辆严禁不熄火停放。发现以上问题立即整改。</a:t>
            </a:r>
          </a:p>
          <a:p>
            <a:pPr algn="l" eaLnBrk="1" latinLnBrk="0" hangingPunct="1">
              <a:lnSpc>
                <a:spcPts val="2400"/>
              </a:lnSpc>
            </a:pPr>
            <a:r>
              <a:rPr lang="en-US" altLang="zh-CN" sz="1800" b="1" dirty="0" smtClean="0">
                <a:latin typeface="+mn-ea"/>
                <a:sym typeface="方正小标宋简体" pitchFamily="65" charset="-122"/>
              </a:rPr>
              <a:t>    3.</a:t>
            </a:r>
            <a:r>
              <a:rPr lang="zh-CN" altLang="en-US" sz="1800" b="1" dirty="0" smtClean="0">
                <a:latin typeface="+mn-ea"/>
                <a:sym typeface="方正小标宋简体" pitchFamily="65" charset="-122"/>
              </a:rPr>
              <a:t>工作中需要协调解决的事项 </a:t>
            </a:r>
            <a:endParaRPr lang="en-US" altLang="zh-CN" sz="1800" b="1" dirty="0" smtClean="0">
              <a:latin typeface="+mn-ea"/>
              <a:sym typeface="方正小标宋简体" pitchFamily="65" charset="-122"/>
            </a:endParaRPr>
          </a:p>
          <a:p>
            <a:pPr algn="l" eaLnBrk="1" latinLnBrk="0" hangingPunct="1">
              <a:lnSpc>
                <a:spcPts val="2400"/>
              </a:lnSpc>
            </a:pPr>
            <a:r>
              <a:rPr lang="zh-CN" altLang="en-US" sz="1800" b="1" dirty="0" smtClean="0">
                <a:latin typeface="+mn-ea"/>
                <a:sym typeface="方正小标宋简体" pitchFamily="65" charset="-122"/>
              </a:rPr>
              <a:t>    </a:t>
            </a:r>
            <a:r>
              <a:rPr lang="zh-CN" altLang="en-US" sz="1800" dirty="0" smtClean="0">
                <a:latin typeface="+mn-ea"/>
                <a:sym typeface="方正小标宋简体" pitchFamily="65" charset="-122"/>
              </a:rPr>
              <a:t>无</a:t>
            </a:r>
            <a:endParaRPr lang="en-US" altLang="zh-CN" sz="1800" b="1" dirty="0" smtClean="0"/>
          </a:p>
          <a:p>
            <a:pPr algn="l"/>
            <a:endParaRPr lang="zh-CN" altLang="en-US" sz="1800" dirty="0" smtClean="0">
              <a:latin typeface="+mn-ea"/>
              <a:ea typeface="+mn-ea"/>
              <a:sym typeface="方正小标宋简体" pitchFamily="65" charset="-122"/>
            </a:endParaRPr>
          </a:p>
        </p:txBody>
      </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a:spLocks noChangeArrowheads="1"/>
          </p:cNvSpPr>
          <p:nvPr/>
        </p:nvSpPr>
        <p:spPr bwMode="auto">
          <a:xfrm>
            <a:off x="323528" y="174625"/>
            <a:ext cx="8549327" cy="5555367"/>
          </a:xfrm>
          <a:prstGeom prst="rect">
            <a:avLst/>
          </a:prstGeom>
          <a:noFill/>
          <a:ln w="9525">
            <a:noFill/>
            <a:miter lim="800000"/>
          </a:ln>
        </p:spPr>
        <p:txBody>
          <a:bodyPr wrap="square">
            <a:spAutoFit/>
          </a:bodyPr>
          <a:lstStyle/>
          <a:p>
            <a:pPr eaLnBrk="1" latinLnBrk="0" hangingPunct="1">
              <a:lnSpc>
                <a:spcPts val="3200"/>
              </a:lnSpc>
            </a:pPr>
            <a:r>
              <a:rPr lang="zh-CN" altLang="en-US" sz="2400" b="1" dirty="0" smtClean="0">
                <a:solidFill>
                  <a:srgbClr val="000000"/>
                </a:solidFill>
                <a:latin typeface="+mn-ea"/>
                <a:ea typeface="+mn-ea"/>
              </a:rPr>
              <a:t>   四、一月份公司</a:t>
            </a:r>
            <a:r>
              <a:rPr lang="zh-CN" altLang="en-US" sz="2400" b="1" dirty="0">
                <a:solidFill>
                  <a:srgbClr val="000000"/>
                </a:solidFill>
                <a:latin typeface="+mn-ea"/>
                <a:ea typeface="+mn-ea"/>
              </a:rPr>
              <a:t>安</a:t>
            </a:r>
            <a:r>
              <a:rPr lang="zh-CN" altLang="en-US" sz="2400" b="1" dirty="0" smtClean="0">
                <a:solidFill>
                  <a:srgbClr val="000000"/>
                </a:solidFill>
                <a:latin typeface="+mn-ea"/>
                <a:ea typeface="+mn-ea"/>
              </a:rPr>
              <a:t>全重点工</a:t>
            </a:r>
            <a:r>
              <a:rPr lang="zh-CN" altLang="en-US" sz="2400" b="1" dirty="0">
                <a:solidFill>
                  <a:srgbClr val="000000"/>
                </a:solidFill>
                <a:latin typeface="+mn-ea"/>
                <a:ea typeface="+mn-ea"/>
              </a:rPr>
              <a:t>作</a:t>
            </a:r>
            <a:r>
              <a:rPr lang="zh-CN" altLang="en-US" sz="2400" b="1" dirty="0" smtClean="0">
                <a:solidFill>
                  <a:srgbClr val="000000"/>
                </a:solidFill>
                <a:latin typeface="+mn-ea"/>
                <a:ea typeface="+mn-ea"/>
              </a:rPr>
              <a:t>安排</a:t>
            </a:r>
            <a:endParaRPr lang="en-US" altLang="zh-CN" sz="2000" dirty="0" smtClean="0">
              <a:latin typeface="+mn-ea"/>
            </a:endParaRPr>
          </a:p>
          <a:p>
            <a:pPr eaLnBrk="0">
              <a:lnSpc>
                <a:spcPts val="3400"/>
              </a:lnSpc>
              <a:spcBef>
                <a:spcPts val="0"/>
              </a:spcBef>
              <a:spcAft>
                <a:spcPts val="0"/>
              </a:spcAft>
            </a:pPr>
            <a:r>
              <a:rPr lang="en-US" altLang="ko-KR" sz="2000" dirty="0" smtClean="0">
                <a:latin typeface="宋体" charset="0"/>
                <a:ea typeface="宋体" charset="0"/>
              </a:rPr>
              <a:t>   （</a:t>
            </a:r>
            <a:r>
              <a:rPr lang="zh-CN" altLang="en-US" sz="2000" dirty="0" smtClean="0">
                <a:latin typeface="宋体" charset="0"/>
                <a:ea typeface="宋体" charset="0"/>
              </a:rPr>
              <a:t>一</a:t>
            </a:r>
            <a:r>
              <a:rPr lang="en-US" altLang="ko-KR" sz="2000" dirty="0" smtClean="0">
                <a:latin typeface="宋体" charset="0"/>
                <a:ea typeface="宋体" charset="0"/>
              </a:rPr>
              <a:t>）筹备2019年安全工作会。</a:t>
            </a:r>
            <a:endParaRPr lang="ko-KR" altLang="en-US" sz="2000" dirty="0" smtClean="0">
              <a:latin typeface="宋体" charset="0"/>
              <a:ea typeface="宋体" charset="0"/>
            </a:endParaRPr>
          </a:p>
          <a:p>
            <a:pPr eaLnBrk="0">
              <a:lnSpc>
                <a:spcPts val="3600"/>
              </a:lnSpc>
              <a:spcBef>
                <a:spcPts val="0"/>
              </a:spcBef>
              <a:spcAft>
                <a:spcPts val="0"/>
              </a:spcAft>
            </a:pPr>
            <a:r>
              <a:rPr lang="en-US" altLang="ko-KR" sz="2000" dirty="0" smtClean="0">
                <a:latin typeface="宋体" charset="0"/>
                <a:ea typeface="宋体" charset="0"/>
              </a:rPr>
              <a:t>   （</a:t>
            </a:r>
            <a:r>
              <a:rPr lang="zh-CN" altLang="en-US" sz="2000" dirty="0" smtClean="0">
                <a:latin typeface="宋体" charset="0"/>
                <a:ea typeface="宋体" charset="0"/>
              </a:rPr>
              <a:t>二</a:t>
            </a:r>
            <a:r>
              <a:rPr lang="en-US" altLang="ko-KR" sz="2000" dirty="0" smtClean="0">
                <a:latin typeface="宋体" charset="0"/>
                <a:ea typeface="宋体" charset="0"/>
              </a:rPr>
              <a:t>）筹划2019年安全重点工作和专项活动。</a:t>
            </a:r>
          </a:p>
          <a:p>
            <a:pPr>
              <a:lnSpc>
                <a:spcPts val="3600"/>
              </a:lnSpc>
              <a:spcBef>
                <a:spcPts val="0"/>
              </a:spcBef>
              <a:spcAft>
                <a:spcPts val="0"/>
              </a:spcAft>
            </a:pPr>
            <a:r>
              <a:rPr lang="en-US" altLang="zh-CN" sz="2000" dirty="0" smtClean="0">
                <a:latin typeface="+mn-ea"/>
              </a:rPr>
              <a:t>   </a:t>
            </a:r>
            <a:r>
              <a:rPr lang="zh-CN" altLang="zh-CN" sz="2000" dirty="0" smtClean="0">
                <a:latin typeface="+mn-ea"/>
              </a:rPr>
              <a:t>（</a:t>
            </a:r>
            <a:r>
              <a:rPr lang="zh-CN" altLang="en-US" sz="2000" dirty="0" smtClean="0">
                <a:latin typeface="+mn-ea"/>
              </a:rPr>
              <a:t>三</a:t>
            </a:r>
            <a:r>
              <a:rPr lang="zh-CN" altLang="zh-CN" sz="2000" dirty="0" smtClean="0">
                <a:latin typeface="+mn-ea"/>
              </a:rPr>
              <a:t>）</a:t>
            </a:r>
            <a:r>
              <a:rPr lang="zh-CN" altLang="en-US" sz="2000" dirty="0" smtClean="0">
                <a:latin typeface="+mn-ea"/>
              </a:rPr>
              <a:t>增加对现场安全的检查力度及次数，做好春节期间安全工作安排，查看各站库春节期间安全工作落实情况。节前公司组织对各站库现场防火、防盗安全方面进行重点检查，做到不留死角、不留忙点</a:t>
            </a:r>
            <a:r>
              <a:rPr lang="zh-CN" altLang="zh-CN" sz="2000" dirty="0" smtClean="0">
                <a:latin typeface="+mn-ea"/>
              </a:rPr>
              <a:t>。</a:t>
            </a:r>
          </a:p>
          <a:p>
            <a:pPr>
              <a:lnSpc>
                <a:spcPts val="3600"/>
              </a:lnSpc>
              <a:spcBef>
                <a:spcPts val="0"/>
              </a:spcBef>
              <a:spcAft>
                <a:spcPts val="0"/>
              </a:spcAft>
            </a:pPr>
            <a:r>
              <a:rPr lang="en-US" altLang="zh-CN" sz="2000" dirty="0" smtClean="0">
                <a:latin typeface="+mn-ea"/>
              </a:rPr>
              <a:t>   </a:t>
            </a:r>
            <a:r>
              <a:rPr lang="zh-CN" altLang="zh-CN" sz="2000" dirty="0" smtClean="0">
                <a:latin typeface="+mn-ea"/>
              </a:rPr>
              <a:t>（</a:t>
            </a:r>
            <a:r>
              <a:rPr lang="zh-CN" altLang="en-US" sz="2000" dirty="0" smtClean="0">
                <a:latin typeface="+mn-ea"/>
              </a:rPr>
              <a:t>四</a:t>
            </a:r>
            <a:r>
              <a:rPr lang="zh-CN" altLang="zh-CN" sz="2000" dirty="0" smtClean="0">
                <a:latin typeface="+mn-ea"/>
              </a:rPr>
              <a:t>）</a:t>
            </a:r>
            <a:r>
              <a:rPr lang="zh-CN" altLang="en-US" sz="2000" dirty="0" smtClean="0">
                <a:latin typeface="+mn-ea"/>
              </a:rPr>
              <a:t>将继续监查各站库物资装卸作业过程及配送车辆安全情况，对重点装卸过程进行全程监督，对配送司机时刻进行安全提醒，抽查配送车辆出行情况。</a:t>
            </a:r>
            <a:endParaRPr lang="zh-CN" altLang="zh-CN" sz="2000" dirty="0" smtClean="0">
              <a:latin typeface="+mn-ea"/>
            </a:endParaRPr>
          </a:p>
          <a:p>
            <a:pPr>
              <a:lnSpc>
                <a:spcPts val="3600"/>
              </a:lnSpc>
              <a:spcBef>
                <a:spcPts val="0"/>
              </a:spcBef>
              <a:spcAft>
                <a:spcPts val="0"/>
              </a:spcAft>
            </a:pPr>
            <a:r>
              <a:rPr lang="en-US" altLang="zh-CN" sz="2000" dirty="0" smtClean="0">
                <a:latin typeface="+mn-ea"/>
              </a:rPr>
              <a:t>   </a:t>
            </a:r>
            <a:r>
              <a:rPr lang="zh-CN" altLang="zh-CN" sz="2000" dirty="0" smtClean="0">
                <a:latin typeface="+mn-ea"/>
              </a:rPr>
              <a:t>（</a:t>
            </a:r>
            <a:r>
              <a:rPr lang="zh-CN" altLang="en-US" sz="2000" dirty="0" smtClean="0">
                <a:latin typeface="+mn-ea"/>
              </a:rPr>
              <a:t>五</a:t>
            </a:r>
            <a:r>
              <a:rPr lang="zh-CN" altLang="zh-CN" sz="2000" dirty="0" smtClean="0">
                <a:latin typeface="+mn-ea"/>
              </a:rPr>
              <a:t>）</a:t>
            </a:r>
            <a:r>
              <a:rPr lang="zh-CN" altLang="en-US" sz="2000" dirty="0" smtClean="0">
                <a:latin typeface="+mn-ea"/>
              </a:rPr>
              <a:t>加强对公司行政车辆的管理，特别是雨雪天气车辆出行的管理；各部门、站库务必在部门会议上强调员工个人车辆出行安全，提高员工个人出行安全意识。</a:t>
            </a:r>
            <a:endParaRPr lang="en-US" altLang="zh-CN" sz="2000" dirty="0" smtClean="0">
              <a:latin typeface="+mn-ea"/>
            </a:endParaRPr>
          </a:p>
        </p:txBody>
      </p:sp>
    </p:spTree>
    <p:custDataLst>
      <p:tags r:id="rId1"/>
    </p:custData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矩形 3"/>
          <p:cNvSpPr>
            <a:spLocks noChangeArrowheads="1"/>
          </p:cNvSpPr>
          <p:nvPr/>
        </p:nvSpPr>
        <p:spPr bwMode="auto">
          <a:xfrm>
            <a:off x="287968" y="228769"/>
            <a:ext cx="8568952" cy="829945"/>
          </a:xfrm>
          <a:prstGeom prst="rect">
            <a:avLst/>
          </a:prstGeom>
          <a:noFill/>
          <a:ln w="9525">
            <a:noFill/>
            <a:miter lim="800000"/>
          </a:ln>
        </p:spPr>
        <p:txBody>
          <a:bodyPr wrap="square">
            <a:spAutoFit/>
          </a:bodyPr>
          <a:lstStyle/>
          <a:p>
            <a:pPr algn="ctr"/>
            <a:r>
              <a:rPr lang="en-US" altLang="zh-CN" sz="2400" dirty="0" smtClean="0">
                <a:solidFill>
                  <a:srgbClr val="000000"/>
                </a:solidFill>
                <a:latin typeface="方正小标宋简体" pitchFamily="65" charset="-122"/>
                <a:ea typeface="方正小标宋简体" pitchFamily="65" charset="-122"/>
                <a:sym typeface="方正小标宋简体" pitchFamily="65" charset="-122"/>
              </a:rPr>
              <a:t>2019</a:t>
            </a:r>
            <a:r>
              <a:rPr lang="zh-CN" altLang="en-US" sz="2400" dirty="0" smtClean="0">
                <a:solidFill>
                  <a:srgbClr val="000000"/>
                </a:solidFill>
                <a:latin typeface="方正小标宋简体" pitchFamily="65" charset="-122"/>
                <a:ea typeface="方正小标宋简体" pitchFamily="65" charset="-122"/>
                <a:sym typeface="方正小标宋简体" pitchFamily="65" charset="-122"/>
              </a:rPr>
              <a:t>年</a:t>
            </a:r>
            <a:r>
              <a:rPr lang="en-US" altLang="zh-CN" sz="2400" dirty="0" smtClean="0">
                <a:solidFill>
                  <a:srgbClr val="000000"/>
                </a:solidFill>
                <a:latin typeface="方正小标宋简体" pitchFamily="65" charset="-122"/>
                <a:ea typeface="方正小标宋简体" pitchFamily="65" charset="-122"/>
                <a:sym typeface="方正小标宋简体" pitchFamily="65" charset="-122"/>
              </a:rPr>
              <a:t>1</a:t>
            </a:r>
            <a:r>
              <a:rPr lang="zh-CN" altLang="en-US" sz="2400" dirty="0" smtClean="0">
                <a:solidFill>
                  <a:srgbClr val="000000"/>
                </a:solidFill>
                <a:latin typeface="方正小标宋简体" pitchFamily="65" charset="-122"/>
                <a:ea typeface="方正小标宋简体" pitchFamily="65" charset="-122"/>
                <a:sym typeface="方正小标宋简体" pitchFamily="65" charset="-122"/>
              </a:rPr>
              <a:t>月份安全办公会议程</a:t>
            </a:r>
            <a:endParaRPr lang="zh-CN" altLang="en-US" sz="2400" dirty="0" smtClean="0">
              <a:latin typeface="Calibri" panose="020F0502020204030204" pitchFamily="34" charset="0"/>
            </a:endParaRPr>
          </a:p>
          <a:p>
            <a:pPr algn="ctr"/>
            <a:endParaRPr lang="zh-CN" altLang="en-US" sz="2400" b="1" dirty="0">
              <a:solidFill>
                <a:srgbClr val="000000"/>
              </a:solidFill>
              <a:latin typeface="Calibri" panose="020F0502020204030204" pitchFamily="34" charset="0"/>
              <a:sym typeface="Calibri" panose="020F0502020204030204" pitchFamily="34" charset="0"/>
            </a:endParaRPr>
          </a:p>
        </p:txBody>
      </p:sp>
      <p:sp>
        <p:nvSpPr>
          <p:cNvPr id="17410" name="矩形 4"/>
          <p:cNvSpPr>
            <a:spLocks noChangeArrowheads="1"/>
          </p:cNvSpPr>
          <p:nvPr/>
        </p:nvSpPr>
        <p:spPr bwMode="auto">
          <a:xfrm>
            <a:off x="196215" y="742950"/>
            <a:ext cx="8463280" cy="5170646"/>
          </a:xfrm>
          <a:prstGeom prst="rect">
            <a:avLst/>
          </a:prstGeom>
          <a:noFill/>
          <a:ln w="9525">
            <a:noFill/>
            <a:miter lim="800000"/>
          </a:ln>
        </p:spPr>
        <p:txBody>
          <a:bodyPr wrap="square">
            <a:spAutoFit/>
          </a:bodyPr>
          <a:lstStyle/>
          <a:p>
            <a:pPr eaLnBrk="1" latinLnBrk="0" hangingPunct="1">
              <a:lnSpc>
                <a:spcPts val="3300"/>
              </a:lnSpc>
            </a:pPr>
            <a:r>
              <a:rPr lang="zh-CN" altLang="en-US" sz="2000" dirty="0" smtClean="0">
                <a:solidFill>
                  <a:srgbClr val="000000"/>
                </a:solidFill>
                <a:latin typeface="方正小标宋简体" pitchFamily="65" charset="-122"/>
                <a:ea typeface="方正小标宋简体" pitchFamily="65" charset="-122"/>
                <a:sym typeface="方正小标宋简体" pitchFamily="65" charset="-122"/>
              </a:rPr>
              <a:t>    会议时间：</a:t>
            </a:r>
            <a:r>
              <a:rPr lang="en-US" altLang="zh-CN" sz="2000" dirty="0" smtClean="0">
                <a:solidFill>
                  <a:srgbClr val="000000"/>
                </a:solidFill>
                <a:latin typeface="方正小标宋简体" pitchFamily="65" charset="-122"/>
                <a:ea typeface="方正小标宋简体" pitchFamily="65" charset="-122"/>
                <a:sym typeface="方正小标宋简体" pitchFamily="65" charset="-122"/>
              </a:rPr>
              <a:t>2019</a:t>
            </a:r>
            <a:r>
              <a:rPr lang="zh-CN" altLang="en-US" sz="2000" dirty="0" smtClean="0">
                <a:solidFill>
                  <a:srgbClr val="000000"/>
                </a:solidFill>
                <a:latin typeface="方正小标宋简体" pitchFamily="65" charset="-122"/>
                <a:ea typeface="方正小标宋简体" pitchFamily="65" charset="-122"/>
                <a:sym typeface="方正小标宋简体" pitchFamily="65" charset="-122"/>
              </a:rPr>
              <a:t>年</a:t>
            </a:r>
            <a:r>
              <a:rPr lang="en-US" altLang="zh-CN" sz="2000" dirty="0" smtClean="0">
                <a:solidFill>
                  <a:srgbClr val="000000"/>
                </a:solidFill>
                <a:latin typeface="方正小标宋简体" pitchFamily="65" charset="-122"/>
                <a:ea typeface="方正小标宋简体" pitchFamily="65" charset="-122"/>
                <a:sym typeface="方正小标宋简体" pitchFamily="65" charset="-122"/>
              </a:rPr>
              <a:t>1</a:t>
            </a:r>
            <a:r>
              <a:rPr lang="zh-CN" altLang="en-US" sz="2000" dirty="0" smtClean="0">
                <a:solidFill>
                  <a:srgbClr val="000000"/>
                </a:solidFill>
                <a:latin typeface="方正小标宋简体" pitchFamily="65" charset="-122"/>
                <a:ea typeface="方正小标宋简体" pitchFamily="65" charset="-122"/>
                <a:sym typeface="方正小标宋简体" pitchFamily="65" charset="-122"/>
              </a:rPr>
              <a:t>月</a:t>
            </a:r>
            <a:r>
              <a:rPr lang="en-US" altLang="zh-CN" sz="2000" dirty="0" smtClean="0">
                <a:solidFill>
                  <a:srgbClr val="000000"/>
                </a:solidFill>
                <a:latin typeface="方正小标宋简体" pitchFamily="65" charset="-122"/>
                <a:ea typeface="方正小标宋简体" pitchFamily="65" charset="-122"/>
                <a:sym typeface="方正小标宋简体" pitchFamily="65" charset="-122"/>
              </a:rPr>
              <a:t>7</a:t>
            </a:r>
            <a:r>
              <a:rPr lang="zh-CN" altLang="en-US" sz="2000" dirty="0" smtClean="0">
                <a:solidFill>
                  <a:srgbClr val="000000"/>
                </a:solidFill>
                <a:latin typeface="方正小标宋简体" pitchFamily="65" charset="-122"/>
                <a:ea typeface="方正小标宋简体" pitchFamily="65" charset="-122"/>
                <a:sym typeface="方正小标宋简体" pitchFamily="65" charset="-122"/>
              </a:rPr>
              <a:t>日       </a:t>
            </a:r>
            <a:endParaRPr lang="en-US" altLang="zh-CN" sz="2000" dirty="0">
              <a:solidFill>
                <a:srgbClr val="000000"/>
              </a:solidFill>
              <a:latin typeface="方正小标宋简体" pitchFamily="65" charset="-122"/>
              <a:ea typeface="方正小标宋简体" pitchFamily="65" charset="-122"/>
              <a:sym typeface="方正小标宋简体" pitchFamily="65" charset="-122"/>
            </a:endParaRPr>
          </a:p>
          <a:p>
            <a:pPr eaLnBrk="1" latinLnBrk="0" hangingPunct="1">
              <a:lnSpc>
                <a:spcPts val="3300"/>
              </a:lnSpc>
            </a:pPr>
            <a:r>
              <a:rPr lang="zh-CN" altLang="en-US" sz="2000" dirty="0" smtClean="0">
                <a:solidFill>
                  <a:srgbClr val="000000"/>
                </a:solidFill>
                <a:latin typeface="方正小标宋简体" pitchFamily="65" charset="-122"/>
                <a:ea typeface="方正小标宋简体" pitchFamily="65" charset="-122"/>
                <a:sym typeface="方正小标宋简体" pitchFamily="65" charset="-122"/>
              </a:rPr>
              <a:t>    会议地点：东鑫大厦</a:t>
            </a:r>
            <a:r>
              <a:rPr lang="en-US" altLang="zh-CN" sz="2000" dirty="0" smtClean="0">
                <a:solidFill>
                  <a:srgbClr val="000000"/>
                </a:solidFill>
                <a:latin typeface="方正小标宋简体" pitchFamily="65" charset="-122"/>
                <a:ea typeface="方正小标宋简体" pitchFamily="65" charset="-122"/>
                <a:sym typeface="方正小标宋简体" pitchFamily="65" charset="-122"/>
              </a:rPr>
              <a:t>15</a:t>
            </a:r>
            <a:r>
              <a:rPr lang="zh-CN" altLang="en-US" sz="2000" dirty="0" smtClean="0">
                <a:solidFill>
                  <a:srgbClr val="000000"/>
                </a:solidFill>
                <a:latin typeface="方正小标宋简体" pitchFamily="65" charset="-122"/>
                <a:ea typeface="方正小标宋简体" pitchFamily="65" charset="-122"/>
                <a:sym typeface="方正小标宋简体" pitchFamily="65" charset="-122"/>
              </a:rPr>
              <a:t>楼会议室</a:t>
            </a:r>
            <a:endParaRPr lang="en-US" altLang="zh-CN" sz="2000" dirty="0">
              <a:solidFill>
                <a:srgbClr val="000000"/>
              </a:solidFill>
              <a:latin typeface="方正小标宋简体" pitchFamily="65" charset="-122"/>
              <a:ea typeface="方正小标宋简体" pitchFamily="65" charset="-122"/>
              <a:sym typeface="方正小标宋简体" pitchFamily="65" charset="-122"/>
            </a:endParaRPr>
          </a:p>
          <a:p>
            <a:pPr eaLnBrk="1" latinLnBrk="0" hangingPunct="1">
              <a:lnSpc>
                <a:spcPts val="3300"/>
              </a:lnSpc>
            </a:pPr>
            <a:r>
              <a:rPr lang="zh-CN" altLang="en-US" sz="2000" dirty="0" smtClean="0">
                <a:solidFill>
                  <a:srgbClr val="000000"/>
                </a:solidFill>
                <a:latin typeface="方正小标宋简体" pitchFamily="65" charset="-122"/>
                <a:ea typeface="方正小标宋简体" pitchFamily="65" charset="-122"/>
                <a:sym typeface="方正小标宋简体" pitchFamily="65" charset="-122"/>
              </a:rPr>
              <a:t>    参会</a:t>
            </a:r>
            <a:r>
              <a:rPr lang="zh-CN" altLang="en-US" sz="2000" dirty="0">
                <a:solidFill>
                  <a:srgbClr val="000000"/>
                </a:solidFill>
                <a:latin typeface="方正小标宋简体" pitchFamily="65" charset="-122"/>
                <a:ea typeface="方正小标宋简体" pitchFamily="65" charset="-122"/>
                <a:sym typeface="方正小标宋简体" pitchFamily="65" charset="-122"/>
              </a:rPr>
              <a:t>人员</a:t>
            </a:r>
            <a:r>
              <a:rPr lang="zh-CN" altLang="en-US" sz="2000" dirty="0" smtClean="0">
                <a:solidFill>
                  <a:srgbClr val="000000"/>
                </a:solidFill>
                <a:latin typeface="方正小标宋简体" pitchFamily="65" charset="-122"/>
                <a:ea typeface="方正小标宋简体" pitchFamily="65" charset="-122"/>
                <a:sym typeface="方正小标宋简体" pitchFamily="65" charset="-122"/>
              </a:rPr>
              <a:t>：公司</a:t>
            </a:r>
            <a:r>
              <a:rPr lang="zh-CN" altLang="en-US" sz="2000" dirty="0" smtClean="0">
                <a:latin typeface="方正小标宋简体" pitchFamily="65" charset="-122"/>
                <a:ea typeface="方正小标宋简体" pitchFamily="65" charset="-122"/>
                <a:sym typeface="方正小标宋简体" pitchFamily="65" charset="-122"/>
              </a:rPr>
              <a:t>领导，各部门、站库负责人，各站库分管安全负责人、安</a:t>
            </a:r>
            <a:r>
              <a:rPr lang="zh-CN" altLang="en-US" sz="2000" dirty="0" smtClean="0">
                <a:solidFill>
                  <a:srgbClr val="000000"/>
                </a:solidFill>
                <a:latin typeface="方正小标宋简体" pitchFamily="65" charset="-122"/>
                <a:ea typeface="方正小标宋简体" pitchFamily="65" charset="-122"/>
                <a:sym typeface="方正小标宋简体" pitchFamily="65" charset="-122"/>
              </a:rPr>
              <a:t>监员。</a:t>
            </a:r>
            <a:endParaRPr lang="zh-CN" altLang="en-US" sz="2000" dirty="0">
              <a:solidFill>
                <a:srgbClr val="000000"/>
              </a:solidFill>
              <a:latin typeface="方正小标宋简体" pitchFamily="65" charset="-122"/>
              <a:ea typeface="方正小标宋简体" pitchFamily="65" charset="-122"/>
              <a:sym typeface="方正小标宋简体" pitchFamily="65" charset="-122"/>
            </a:endParaRPr>
          </a:p>
          <a:p>
            <a:pPr eaLnBrk="1" latinLnBrk="0" hangingPunct="1">
              <a:lnSpc>
                <a:spcPts val="3300"/>
              </a:lnSpc>
            </a:pPr>
            <a:r>
              <a:rPr lang="zh-CN" altLang="en-US" sz="2000" dirty="0">
                <a:solidFill>
                  <a:srgbClr val="000000"/>
                </a:solidFill>
                <a:latin typeface="方正小标宋简体" pitchFamily="65" charset="-122"/>
                <a:ea typeface="方正小标宋简体" pitchFamily="65" charset="-122"/>
                <a:sym typeface="方正小标宋简体" pitchFamily="65" charset="-122"/>
              </a:rPr>
              <a:t>    </a:t>
            </a:r>
            <a:r>
              <a:rPr lang="zh-CN" altLang="en-US" sz="2000" dirty="0" smtClean="0">
                <a:solidFill>
                  <a:srgbClr val="000000"/>
                </a:solidFill>
                <a:latin typeface="方正小标宋简体" pitchFamily="65" charset="-122"/>
                <a:ea typeface="方正小标宋简体" pitchFamily="65" charset="-122"/>
                <a:sym typeface="方正小标宋简体" pitchFamily="65" charset="-122"/>
              </a:rPr>
              <a:t>主  持  人：贺卿堂</a:t>
            </a:r>
            <a:endParaRPr lang="zh-CN" altLang="en-US" sz="2000" dirty="0">
              <a:latin typeface="方正小标宋简体" pitchFamily="65" charset="-122"/>
              <a:ea typeface="方正小标宋简体" pitchFamily="65" charset="-122"/>
              <a:sym typeface="方正小标宋简体" pitchFamily="65" charset="-122"/>
            </a:endParaRPr>
          </a:p>
          <a:p>
            <a:pPr eaLnBrk="1" latinLnBrk="0" hangingPunct="1">
              <a:lnSpc>
                <a:spcPts val="3300"/>
              </a:lnSpc>
            </a:pPr>
            <a:r>
              <a:rPr lang="zh-CN" altLang="en-US" sz="2000" dirty="0" smtClean="0">
                <a:solidFill>
                  <a:srgbClr val="000000"/>
                </a:solidFill>
                <a:latin typeface="方正小标宋简体" pitchFamily="65" charset="-122"/>
                <a:ea typeface="方正小标宋简体" pitchFamily="65" charset="-122"/>
                <a:sym typeface="方正小标宋简体" pitchFamily="65" charset="-122"/>
              </a:rPr>
              <a:t>    会议内容：</a:t>
            </a:r>
            <a:endParaRPr lang="en-US" altLang="zh-CN" sz="2000" dirty="0" smtClean="0">
              <a:latin typeface="方正小标宋简体" pitchFamily="65" charset="-122"/>
              <a:ea typeface="方正小标宋简体" pitchFamily="65" charset="-122"/>
              <a:sym typeface="方正小标宋简体" pitchFamily="65" charset="-122"/>
            </a:endParaRPr>
          </a:p>
          <a:p>
            <a:pPr eaLnBrk="1" latinLnBrk="0" hangingPunct="1">
              <a:lnSpc>
                <a:spcPts val="3300"/>
              </a:lnSpc>
            </a:pPr>
            <a:r>
              <a:rPr lang="zh-CN" altLang="en-US" sz="2000" dirty="0" smtClean="0">
                <a:latin typeface="方正小标宋简体" pitchFamily="65" charset="-122"/>
                <a:ea typeface="方正小标宋简体" pitchFamily="65" charset="-122"/>
                <a:sym typeface="方正小标宋简体" pitchFamily="65" charset="-122"/>
              </a:rPr>
              <a:t>     一、综合管理部</a:t>
            </a:r>
            <a:r>
              <a:rPr lang="en-US" altLang="zh-CN" sz="2000" dirty="0" smtClean="0">
                <a:solidFill>
                  <a:srgbClr val="000000"/>
                </a:solidFill>
                <a:latin typeface="方正小标宋简体" pitchFamily="65" charset="-122"/>
                <a:ea typeface="方正小标宋简体" pitchFamily="65" charset="-122"/>
                <a:sym typeface="方正小标宋简体" pitchFamily="65" charset="-122"/>
              </a:rPr>
              <a:t>---</a:t>
            </a:r>
            <a:r>
              <a:rPr lang="zh-CN" altLang="en-US" sz="2000" dirty="0" smtClean="0">
                <a:latin typeface="方正小标宋简体" pitchFamily="65" charset="-122"/>
                <a:ea typeface="方正小标宋简体" pitchFamily="65" charset="-122"/>
                <a:sym typeface="方正小标宋简体" pitchFamily="65" charset="-122"/>
              </a:rPr>
              <a:t>通报公司</a:t>
            </a:r>
            <a:r>
              <a:rPr lang="en-US" altLang="zh-CN" sz="2000" dirty="0" smtClean="0">
                <a:latin typeface="方正小标宋简体" pitchFamily="65" charset="-122"/>
                <a:ea typeface="方正小标宋简体" pitchFamily="65" charset="-122"/>
                <a:sym typeface="方正小标宋简体" pitchFamily="65" charset="-122"/>
              </a:rPr>
              <a:t>12</a:t>
            </a:r>
            <a:r>
              <a:rPr lang="zh-CN" altLang="en-US" sz="2000" dirty="0" smtClean="0">
                <a:latin typeface="方正小标宋简体" pitchFamily="65" charset="-122"/>
                <a:ea typeface="方正小标宋简体" pitchFamily="65" charset="-122"/>
                <a:sym typeface="方正小标宋简体" pitchFamily="65" charset="-122"/>
              </a:rPr>
              <a:t>月份安全工作完成情况与各站库“百日安全”活动考核情况。</a:t>
            </a:r>
            <a:endParaRPr lang="en-US" altLang="zh-CN" sz="2000" dirty="0" smtClean="0">
              <a:latin typeface="方正小标宋简体" pitchFamily="65" charset="-122"/>
              <a:ea typeface="方正小标宋简体" pitchFamily="65" charset="-122"/>
              <a:sym typeface="方正小标宋简体" pitchFamily="65" charset="-122"/>
            </a:endParaRPr>
          </a:p>
          <a:p>
            <a:pPr eaLnBrk="1" latinLnBrk="0" hangingPunct="1">
              <a:lnSpc>
                <a:spcPts val="3300"/>
              </a:lnSpc>
            </a:pPr>
            <a:r>
              <a:rPr lang="zh-CN" altLang="en-US" sz="2000" dirty="0" smtClean="0">
                <a:latin typeface="方正小标宋简体" pitchFamily="65" charset="-122"/>
                <a:ea typeface="方正小标宋简体" pitchFamily="65" charset="-122"/>
                <a:sym typeface="方正小标宋简体" pitchFamily="65" charset="-122"/>
              </a:rPr>
              <a:t>     二、物资管理部</a:t>
            </a:r>
            <a:r>
              <a:rPr lang="en-US" altLang="zh-CN" sz="2000" dirty="0" smtClean="0">
                <a:latin typeface="方正小标宋简体" pitchFamily="65" charset="-122"/>
                <a:ea typeface="方正小标宋简体" pitchFamily="65" charset="-122"/>
                <a:sym typeface="方正小标宋简体" pitchFamily="65" charset="-122"/>
              </a:rPr>
              <a:t>---</a:t>
            </a:r>
            <a:r>
              <a:rPr lang="zh-CN" altLang="en-US" sz="2000" dirty="0" smtClean="0">
                <a:latin typeface="方正小标宋简体" pitchFamily="65" charset="-122"/>
                <a:ea typeface="方正小标宋简体" pitchFamily="65" charset="-122"/>
                <a:sym typeface="方正小标宋简体" pitchFamily="65" charset="-122"/>
              </a:rPr>
              <a:t>通报公司</a:t>
            </a:r>
            <a:r>
              <a:rPr lang="en-US" altLang="zh-CN" sz="2000" dirty="0" smtClean="0">
                <a:latin typeface="方正小标宋简体" pitchFamily="65" charset="-122"/>
                <a:ea typeface="方正小标宋简体" pitchFamily="65" charset="-122"/>
              </a:rPr>
              <a:t>12</a:t>
            </a:r>
            <a:r>
              <a:rPr lang="zh-CN" altLang="en-US" sz="2000" dirty="0" smtClean="0">
                <a:latin typeface="方正小标宋简体" pitchFamily="65" charset="-122"/>
                <a:ea typeface="方正小标宋简体" pitchFamily="65" charset="-122"/>
              </a:rPr>
              <a:t>月份物资质量检查及</a:t>
            </a:r>
            <a:r>
              <a:rPr lang="en-US" altLang="zh-CN" sz="2000" dirty="0" smtClean="0">
                <a:latin typeface="方正小标宋简体" pitchFamily="65" charset="-122"/>
                <a:ea typeface="方正小标宋简体" pitchFamily="65" charset="-122"/>
              </a:rPr>
              <a:t>1</a:t>
            </a:r>
            <a:r>
              <a:rPr lang="zh-CN" altLang="en-US" sz="2000" dirty="0" smtClean="0">
                <a:latin typeface="方正小标宋简体" pitchFamily="65" charset="-122"/>
                <a:ea typeface="方正小标宋简体" pitchFamily="65" charset="-122"/>
              </a:rPr>
              <a:t>月份工作安排</a:t>
            </a:r>
            <a:r>
              <a:rPr lang="zh-CN" altLang="en-US" sz="2000" dirty="0" smtClean="0">
                <a:latin typeface="方正小标宋简体" pitchFamily="65" charset="-122"/>
                <a:ea typeface="方正小标宋简体" pitchFamily="65" charset="-122"/>
                <a:sym typeface="方正小标宋简体" pitchFamily="65" charset="-122"/>
              </a:rPr>
              <a:t>情况</a:t>
            </a:r>
            <a:r>
              <a:rPr lang="zh-CN" altLang="en-US" sz="2000" b="1" dirty="0" smtClean="0">
                <a:latin typeface="方正小标宋简体" pitchFamily="65" charset="-122"/>
                <a:ea typeface="方正小标宋简体" pitchFamily="65" charset="-122"/>
              </a:rPr>
              <a:t>。</a:t>
            </a:r>
            <a:endParaRPr lang="en-US" altLang="zh-CN" sz="2000" b="1" dirty="0" smtClean="0">
              <a:latin typeface="方正小标宋简体" pitchFamily="65" charset="-122"/>
              <a:ea typeface="方正小标宋简体" pitchFamily="65" charset="-122"/>
            </a:endParaRPr>
          </a:p>
          <a:p>
            <a:pPr eaLnBrk="1" latinLnBrk="0" hangingPunct="1">
              <a:lnSpc>
                <a:spcPts val="3300"/>
              </a:lnSpc>
            </a:pPr>
            <a:r>
              <a:rPr lang="zh-CN" altLang="en-US" sz="2000" dirty="0" smtClean="0">
                <a:solidFill>
                  <a:srgbClr val="000000"/>
                </a:solidFill>
                <a:latin typeface="方正小标宋简体" pitchFamily="65" charset="-122"/>
                <a:ea typeface="方正小标宋简体" pitchFamily="65" charset="-122"/>
                <a:sym typeface="方正小标宋简体" pitchFamily="65" charset="-122"/>
              </a:rPr>
              <a:t>     三、各站库</a:t>
            </a:r>
            <a:r>
              <a:rPr lang="en-US" altLang="zh-CN" sz="2000" dirty="0" smtClean="0">
                <a:solidFill>
                  <a:srgbClr val="000000"/>
                </a:solidFill>
                <a:latin typeface="方正小标宋简体" pitchFamily="65" charset="-122"/>
                <a:ea typeface="方正小标宋简体" pitchFamily="65" charset="-122"/>
                <a:sym typeface="方正小标宋简体" pitchFamily="65" charset="-122"/>
              </a:rPr>
              <a:t>---</a:t>
            </a:r>
            <a:r>
              <a:rPr lang="zh-CN" altLang="en-US" sz="2000" dirty="0" smtClean="0">
                <a:solidFill>
                  <a:srgbClr val="000000"/>
                </a:solidFill>
                <a:latin typeface="方正小标宋简体" pitchFamily="65" charset="-122"/>
                <a:ea typeface="方正小标宋简体" pitchFamily="65" charset="-122"/>
                <a:sym typeface="方正小标宋简体" pitchFamily="65" charset="-122"/>
              </a:rPr>
              <a:t>汇报</a:t>
            </a:r>
            <a:r>
              <a:rPr lang="en-US" altLang="zh-CN" sz="2000" dirty="0" smtClean="0">
                <a:solidFill>
                  <a:srgbClr val="000000"/>
                </a:solidFill>
                <a:latin typeface="方正小标宋简体" pitchFamily="65" charset="-122"/>
                <a:ea typeface="方正小标宋简体" pitchFamily="65" charset="-122"/>
                <a:sym typeface="方正小标宋简体" pitchFamily="65" charset="-122"/>
              </a:rPr>
              <a:t>12</a:t>
            </a:r>
            <a:r>
              <a:rPr lang="zh-CN" altLang="en-US" sz="2000" dirty="0" smtClean="0">
                <a:solidFill>
                  <a:srgbClr val="000000"/>
                </a:solidFill>
                <a:latin typeface="方正小标宋简体" pitchFamily="65" charset="-122"/>
                <a:ea typeface="方正小标宋简体" pitchFamily="65" charset="-122"/>
                <a:sym typeface="方正小标宋简体" pitchFamily="65" charset="-122"/>
              </a:rPr>
              <a:t>月份安全工作完成情况及</a:t>
            </a:r>
            <a:r>
              <a:rPr lang="en-US" altLang="zh-CN" sz="2000" dirty="0" smtClean="0">
                <a:solidFill>
                  <a:srgbClr val="000000"/>
                </a:solidFill>
                <a:latin typeface="方正小标宋简体" pitchFamily="65" charset="-122"/>
                <a:ea typeface="方正小标宋简体" pitchFamily="65" charset="-122"/>
                <a:sym typeface="方正小标宋简体" pitchFamily="65" charset="-122"/>
              </a:rPr>
              <a:t>1</a:t>
            </a:r>
            <a:r>
              <a:rPr lang="zh-CN" altLang="en-US" sz="2000" dirty="0" smtClean="0">
                <a:solidFill>
                  <a:srgbClr val="000000"/>
                </a:solidFill>
                <a:latin typeface="方正小标宋简体" pitchFamily="65" charset="-122"/>
                <a:ea typeface="方正小标宋简体" pitchFamily="65" charset="-122"/>
                <a:sym typeface="方正小标宋简体" pitchFamily="65" charset="-122"/>
              </a:rPr>
              <a:t>月份工作安排。</a:t>
            </a:r>
            <a:endParaRPr lang="en-US" altLang="zh-CN" sz="2000" dirty="0" smtClean="0">
              <a:solidFill>
                <a:srgbClr val="000000"/>
              </a:solidFill>
              <a:latin typeface="方正小标宋简体" pitchFamily="65" charset="-122"/>
              <a:ea typeface="方正小标宋简体" pitchFamily="65" charset="-122"/>
              <a:sym typeface="方正小标宋简体" pitchFamily="65" charset="-122"/>
            </a:endParaRPr>
          </a:p>
          <a:p>
            <a:pPr eaLnBrk="1" latinLnBrk="0" hangingPunct="1">
              <a:lnSpc>
                <a:spcPts val="3300"/>
              </a:lnSpc>
            </a:pPr>
            <a:r>
              <a:rPr lang="en-US" altLang="zh-CN" sz="2000" dirty="0" smtClean="0">
                <a:solidFill>
                  <a:srgbClr val="000000"/>
                </a:solidFill>
                <a:latin typeface="方正小标宋简体" pitchFamily="65" charset="-122"/>
                <a:ea typeface="方正小标宋简体" pitchFamily="65" charset="-122"/>
                <a:sym typeface="方正小标宋简体" pitchFamily="65" charset="-122"/>
              </a:rPr>
              <a:t>     </a:t>
            </a:r>
            <a:r>
              <a:rPr lang="zh-CN" altLang="en-US" sz="2000" dirty="0" smtClean="0">
                <a:solidFill>
                  <a:srgbClr val="000000"/>
                </a:solidFill>
                <a:latin typeface="方正小标宋简体" pitchFamily="65" charset="-122"/>
                <a:ea typeface="方正小标宋简体" pitchFamily="65" charset="-122"/>
                <a:sym typeface="方正小标宋简体" pitchFamily="65" charset="-122"/>
              </a:rPr>
              <a:t>四、综合管理部</a:t>
            </a:r>
            <a:r>
              <a:rPr lang="en-US" altLang="zh-CN" sz="2000" dirty="0" smtClean="0">
                <a:solidFill>
                  <a:srgbClr val="000000"/>
                </a:solidFill>
                <a:latin typeface="方正小标宋简体" pitchFamily="65" charset="-122"/>
                <a:ea typeface="方正小标宋简体" pitchFamily="65" charset="-122"/>
                <a:sym typeface="方正小标宋简体" pitchFamily="65" charset="-122"/>
              </a:rPr>
              <a:t>---</a:t>
            </a:r>
            <a:r>
              <a:rPr lang="zh-CN" altLang="en-US" sz="2000" dirty="0" smtClean="0">
                <a:solidFill>
                  <a:srgbClr val="000000"/>
                </a:solidFill>
                <a:latin typeface="方正小标宋简体" pitchFamily="65" charset="-122"/>
                <a:ea typeface="方正小标宋简体" pitchFamily="65" charset="-122"/>
                <a:sym typeface="方正小标宋简体" pitchFamily="65" charset="-122"/>
              </a:rPr>
              <a:t>安排公司</a:t>
            </a:r>
            <a:r>
              <a:rPr lang="en-US" altLang="zh-CN" sz="2000" dirty="0" smtClean="0">
                <a:solidFill>
                  <a:srgbClr val="000000"/>
                </a:solidFill>
                <a:latin typeface="方正小标宋简体" pitchFamily="65" charset="-122"/>
                <a:ea typeface="方正小标宋简体" pitchFamily="65" charset="-122"/>
                <a:sym typeface="方正小标宋简体" pitchFamily="65" charset="-122"/>
              </a:rPr>
              <a:t>1</a:t>
            </a:r>
            <a:r>
              <a:rPr lang="zh-CN" altLang="en-US" sz="2000" dirty="0" smtClean="0">
                <a:solidFill>
                  <a:srgbClr val="000000"/>
                </a:solidFill>
                <a:latin typeface="方正小标宋简体" pitchFamily="65" charset="-122"/>
                <a:ea typeface="方正小标宋简体" pitchFamily="65" charset="-122"/>
                <a:sym typeface="方正小标宋简体" pitchFamily="65" charset="-122"/>
              </a:rPr>
              <a:t>月份安全重点工作。</a:t>
            </a:r>
            <a:endParaRPr lang="en-US" altLang="zh-CN" sz="2000" dirty="0" smtClean="0">
              <a:solidFill>
                <a:srgbClr val="000000"/>
              </a:solidFill>
              <a:latin typeface="方正小标宋简体" pitchFamily="65" charset="-122"/>
              <a:ea typeface="方正小标宋简体" pitchFamily="65" charset="-122"/>
              <a:sym typeface="方正小标宋简体" pitchFamily="65" charset="-122"/>
            </a:endParaRPr>
          </a:p>
          <a:p>
            <a:pPr eaLnBrk="1" latinLnBrk="0" hangingPunct="1">
              <a:lnSpc>
                <a:spcPts val="3300"/>
              </a:lnSpc>
            </a:pPr>
            <a:r>
              <a:rPr lang="zh-CN" altLang="en-US" sz="2000" dirty="0" smtClean="0">
                <a:solidFill>
                  <a:srgbClr val="000000"/>
                </a:solidFill>
                <a:latin typeface="方正小标宋简体" pitchFamily="65" charset="-122"/>
                <a:ea typeface="方正小标宋简体" pitchFamily="65" charset="-122"/>
                <a:sym typeface="方正小标宋简体" pitchFamily="65" charset="-122"/>
              </a:rPr>
              <a:t>     五、公司领导讲话。</a:t>
            </a:r>
            <a:endParaRPr lang="en-US" altLang="zh-CN" sz="2000" dirty="0" smtClean="0">
              <a:solidFill>
                <a:srgbClr val="000000"/>
              </a:solidFill>
              <a:latin typeface="方正小标宋简体" pitchFamily="65" charset="-122"/>
              <a:ea typeface="方正小标宋简体" pitchFamily="65" charset="-122"/>
              <a:sym typeface="方正小标宋简体" pitchFamily="65"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14020" y="414020"/>
            <a:ext cx="8131175" cy="1938992"/>
          </a:xfrm>
          <a:prstGeom prst="rect">
            <a:avLst/>
          </a:prstGeom>
        </p:spPr>
        <p:txBody>
          <a:bodyPr wrap="square">
            <a:spAutoFit/>
          </a:bodyPr>
          <a:lstStyle/>
          <a:p>
            <a:pPr>
              <a:lnSpc>
                <a:spcPts val="3600"/>
              </a:lnSpc>
            </a:pPr>
            <a:r>
              <a:rPr lang="zh-CN" altLang="en-US" sz="2000" dirty="0" smtClean="0">
                <a:latin typeface="+mn-ea"/>
              </a:rPr>
              <a:t>   （六）按照陕煤司发</a:t>
            </a:r>
            <a:r>
              <a:rPr lang="en-US" altLang="zh-CN" sz="2000" dirty="0" smtClean="0">
                <a:latin typeface="+mn-ea"/>
              </a:rPr>
              <a:t>【2018】651</a:t>
            </a:r>
            <a:r>
              <a:rPr lang="zh-CN" altLang="en-US" sz="2000" dirty="0" smtClean="0">
                <a:latin typeface="+mn-ea"/>
              </a:rPr>
              <a:t>号文件要求，组织餐厅全体工作人员进行传达及学习，并组织相关人员对餐厅天然气使用情况进行隐患排查。 </a:t>
            </a:r>
            <a:endParaRPr lang="en-US" altLang="zh-CN" sz="2000" dirty="0" smtClean="0">
              <a:latin typeface="+mn-ea"/>
            </a:endParaRPr>
          </a:p>
          <a:p>
            <a:pPr>
              <a:lnSpc>
                <a:spcPts val="3600"/>
              </a:lnSpc>
            </a:pPr>
            <a:r>
              <a:rPr lang="zh-CN" altLang="en-US" sz="2000" dirty="0" smtClean="0">
                <a:latin typeface="+mn-ea"/>
              </a:rPr>
              <a:t>   （七）整理存档</a:t>
            </a:r>
            <a:r>
              <a:rPr lang="en-US" altLang="zh-CN" sz="2000" dirty="0" smtClean="0">
                <a:latin typeface="+mn-ea"/>
              </a:rPr>
              <a:t>2018</a:t>
            </a:r>
            <a:r>
              <a:rPr lang="zh-CN" altLang="en-US" sz="2000" dirty="0" smtClean="0">
                <a:latin typeface="+mn-ea"/>
              </a:rPr>
              <a:t>年各项安全资料，建立</a:t>
            </a:r>
            <a:r>
              <a:rPr lang="en-US" altLang="zh-CN" sz="2000" dirty="0" smtClean="0">
                <a:latin typeface="+mn-ea"/>
              </a:rPr>
              <a:t>2019</a:t>
            </a:r>
            <a:r>
              <a:rPr lang="zh-CN" altLang="en-US" sz="2000" dirty="0" smtClean="0">
                <a:latin typeface="+mn-ea"/>
              </a:rPr>
              <a:t>年安全相关资料。</a:t>
            </a:r>
            <a:endParaRPr lang="en-US" altLang="zh-CN" sz="2000" dirty="0" smtClean="0">
              <a:latin typeface="+mn-ea"/>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39552" y="548680"/>
            <a:ext cx="2659702" cy="505331"/>
          </a:xfrm>
          <a:prstGeom prst="rect">
            <a:avLst/>
          </a:prstGeom>
        </p:spPr>
        <p:txBody>
          <a:bodyPr wrap="none">
            <a:spAutoFit/>
          </a:bodyPr>
          <a:lstStyle/>
          <a:p>
            <a:pPr eaLnBrk="1" latinLnBrk="0" hangingPunct="1">
              <a:lnSpc>
                <a:spcPts val="3600"/>
              </a:lnSpc>
            </a:pPr>
            <a:r>
              <a:rPr lang="zh-CN" altLang="en-US" sz="2400" b="1" dirty="0" smtClean="0"/>
              <a:t>五、公司领导讲话</a:t>
            </a:r>
            <a:endParaRPr lang="en-US" altLang="zh-CN" sz="2400" b="1"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extBox 1"/>
          <p:cNvSpPr txBox="1">
            <a:spLocks noChangeArrowheads="1"/>
          </p:cNvSpPr>
          <p:nvPr/>
        </p:nvSpPr>
        <p:spPr bwMode="auto">
          <a:xfrm>
            <a:off x="5076056" y="5085184"/>
            <a:ext cx="3602111" cy="646331"/>
          </a:xfrm>
          <a:prstGeom prst="rect">
            <a:avLst/>
          </a:prstGeom>
          <a:noFill/>
          <a:ln w="9525">
            <a:noFill/>
            <a:miter lim="800000"/>
          </a:ln>
        </p:spPr>
        <p:txBody>
          <a:bodyPr wrap="square">
            <a:spAutoFit/>
          </a:bodyPr>
          <a:lstStyle/>
          <a:p>
            <a:r>
              <a:rPr lang="en-US" altLang="zh-CN" sz="3600" dirty="0" smtClean="0">
                <a:latin typeface="汉仪超粗圆简"/>
                <a:ea typeface="汉仪超粗圆简"/>
                <a:cs typeface="汉仪超粗圆简"/>
              </a:rPr>
              <a:t>      ——</a:t>
            </a:r>
            <a:r>
              <a:rPr lang="zh-CN" altLang="en-US" sz="3600" dirty="0" smtClean="0">
                <a:latin typeface="汉仪超粗圆简"/>
                <a:ea typeface="汉仪超粗圆简"/>
                <a:cs typeface="汉仪超粗圆简"/>
              </a:rPr>
              <a:t>结</a:t>
            </a:r>
            <a:r>
              <a:rPr lang="zh-CN" altLang="en-US" sz="3600" dirty="0">
                <a:latin typeface="汉仪超粗圆简"/>
                <a:ea typeface="汉仪超粗圆简"/>
                <a:cs typeface="汉仪超粗圆简"/>
              </a:rPr>
              <a:t>束</a:t>
            </a:r>
          </a:p>
        </p:txBody>
      </p:sp>
      <p:sp>
        <p:nvSpPr>
          <p:cNvPr id="3" name="TextBox 1"/>
          <p:cNvSpPr txBox="1">
            <a:spLocks noChangeArrowheads="1"/>
          </p:cNvSpPr>
          <p:nvPr/>
        </p:nvSpPr>
        <p:spPr bwMode="auto">
          <a:xfrm>
            <a:off x="3346153" y="2204864"/>
            <a:ext cx="3602111" cy="1015663"/>
          </a:xfrm>
          <a:prstGeom prst="rect">
            <a:avLst/>
          </a:prstGeom>
          <a:noFill/>
          <a:ln w="9525">
            <a:noFill/>
            <a:miter lim="800000"/>
          </a:ln>
        </p:spPr>
        <p:txBody>
          <a:bodyPr wrap="square">
            <a:spAutoFit/>
          </a:bodyPr>
          <a:lstStyle/>
          <a:p>
            <a:r>
              <a:rPr lang="zh-CN" altLang="en-US" sz="6000" dirty="0" smtClean="0">
                <a:latin typeface="方正小标宋简体" pitchFamily="65" charset="-122"/>
                <a:ea typeface="方正小标宋简体" pitchFamily="65" charset="-122"/>
                <a:cs typeface="汉仪超粗圆简"/>
              </a:rPr>
              <a:t>谢  谢！</a:t>
            </a:r>
            <a:endParaRPr lang="zh-CN" altLang="en-US" sz="6000" dirty="0">
              <a:latin typeface="方正小标宋简体" pitchFamily="65" charset="-122"/>
              <a:ea typeface="方正小标宋简体" pitchFamily="65" charset="-122"/>
              <a:cs typeface="汉仪超粗圆简"/>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矩形 3"/>
          <p:cNvSpPr>
            <a:spLocks noChangeArrowheads="1"/>
          </p:cNvSpPr>
          <p:nvPr/>
        </p:nvSpPr>
        <p:spPr bwMode="auto">
          <a:xfrm>
            <a:off x="323215" y="241300"/>
            <a:ext cx="8558530" cy="6068328"/>
          </a:xfrm>
          <a:prstGeom prst="rect">
            <a:avLst/>
          </a:prstGeom>
          <a:noFill/>
          <a:ln w="9525">
            <a:noFill/>
            <a:miter lim="800000"/>
          </a:ln>
        </p:spPr>
        <p:txBody>
          <a:bodyPr wrap="square">
            <a:spAutoFit/>
          </a:bodyPr>
          <a:lstStyle/>
          <a:p>
            <a:pPr eaLnBrk="1" latinLnBrk="0" hangingPunct="1">
              <a:lnSpc>
                <a:spcPts val="3500"/>
              </a:lnSpc>
            </a:pPr>
            <a:r>
              <a:rPr lang="zh-CN" altLang="en-US" sz="2000" b="1" dirty="0" smtClean="0">
                <a:solidFill>
                  <a:srgbClr val="000000"/>
                </a:solidFill>
                <a:latin typeface="+mn-ea"/>
                <a:ea typeface="+mn-ea"/>
                <a:sym typeface="方正小标宋简体" pitchFamily="65" charset="-122"/>
              </a:rPr>
              <a:t> </a:t>
            </a:r>
            <a:r>
              <a:rPr lang="zh-CN" altLang="en-US" sz="2400" b="1" dirty="0" smtClean="0">
                <a:solidFill>
                  <a:srgbClr val="000000"/>
                </a:solidFill>
                <a:latin typeface="+mn-ea"/>
                <a:ea typeface="+mn-ea"/>
                <a:sym typeface="方正小标宋简体" pitchFamily="65" charset="-122"/>
              </a:rPr>
              <a:t>一、通报公司</a:t>
            </a:r>
            <a:r>
              <a:rPr lang="en-US" altLang="zh-CN" sz="2400" b="1" dirty="0" smtClean="0">
                <a:solidFill>
                  <a:srgbClr val="000000"/>
                </a:solidFill>
                <a:latin typeface="+mn-ea"/>
                <a:ea typeface="+mn-ea"/>
                <a:sym typeface="方正小标宋简体" pitchFamily="65" charset="-122"/>
              </a:rPr>
              <a:t>12</a:t>
            </a:r>
            <a:r>
              <a:rPr lang="zh-CN" altLang="en-US" sz="2400" b="1" dirty="0" smtClean="0">
                <a:solidFill>
                  <a:srgbClr val="000000"/>
                </a:solidFill>
                <a:latin typeface="+mn-ea"/>
                <a:ea typeface="+mn-ea"/>
                <a:sym typeface="方正小标宋简体" pitchFamily="65" charset="-122"/>
              </a:rPr>
              <a:t>月份安全工作完成情况与各站库“百日安全”检查情况</a:t>
            </a:r>
            <a:endParaRPr lang="en-US" altLang="zh-CN" sz="2200" b="1" dirty="0" smtClean="0">
              <a:latin typeface="+mn-ea"/>
              <a:ea typeface="+mn-ea"/>
            </a:endParaRPr>
          </a:p>
          <a:p>
            <a:pPr>
              <a:lnSpc>
                <a:spcPts val="3600"/>
              </a:lnSpc>
            </a:pPr>
            <a:r>
              <a:rPr lang="en-US" altLang="zh-CN" sz="2000" dirty="0" smtClean="0">
                <a:latin typeface="宋体" panose="02010600030101010101" pitchFamily="2" charset="-122"/>
              </a:rPr>
              <a:t>    </a:t>
            </a:r>
            <a:r>
              <a:rPr lang="zh-CN" altLang="zh-CN" sz="2400" b="1" dirty="0" smtClean="0">
                <a:latin typeface="宋体" panose="02010600030101010101" pitchFamily="2" charset="-122"/>
              </a:rPr>
              <a:t>（一）</a:t>
            </a:r>
            <a:r>
              <a:rPr lang="en-US" altLang="zh-CN" sz="2400" b="1" dirty="0" smtClean="0">
                <a:latin typeface="宋体" panose="02010600030101010101" pitchFamily="2" charset="-122"/>
              </a:rPr>
              <a:t>12</a:t>
            </a:r>
            <a:r>
              <a:rPr lang="zh-CN" altLang="en-US" sz="2400" b="1" dirty="0" smtClean="0">
                <a:latin typeface="宋体" panose="02010600030101010101" pitchFamily="2" charset="-122"/>
              </a:rPr>
              <a:t>月份安全工作完成情况</a:t>
            </a:r>
            <a:endParaRPr lang="en-US" altLang="zh-CN" sz="2000" b="1" dirty="0" smtClean="0">
              <a:latin typeface="宋体" panose="02010600030101010101" pitchFamily="2" charset="-122"/>
            </a:endParaRPr>
          </a:p>
          <a:p>
            <a:pPr eaLnBrk="1" latinLnBrk="0" hangingPunct="1">
              <a:lnSpc>
                <a:spcPts val="3600"/>
              </a:lnSpc>
            </a:pPr>
            <a:r>
              <a:rPr lang="en-US" altLang="zh-CN" sz="2400" dirty="0" smtClean="0">
                <a:latin typeface="+mn-ea"/>
                <a:sym typeface="+mn-ea"/>
              </a:rPr>
              <a:t>   </a:t>
            </a:r>
            <a:r>
              <a:rPr lang="zh-CN" altLang="en-US" sz="2400" dirty="0" smtClean="0">
                <a:latin typeface="+mn-ea"/>
                <a:ea typeface="+mn-ea"/>
                <a:sym typeface="+mn-ea"/>
              </a:rPr>
              <a:t>（</a:t>
            </a:r>
            <a:r>
              <a:rPr lang="en-US" altLang="zh-CN" sz="2400" dirty="0" smtClean="0">
                <a:latin typeface="+mn-ea"/>
                <a:ea typeface="+mn-ea"/>
                <a:sym typeface="+mn-ea"/>
              </a:rPr>
              <a:t>1</a:t>
            </a:r>
            <a:r>
              <a:rPr lang="zh-CN" altLang="en-US" sz="2400" dirty="0" smtClean="0">
                <a:latin typeface="+mn-ea"/>
                <a:ea typeface="+mn-ea"/>
                <a:sym typeface="+mn-ea"/>
              </a:rPr>
              <a:t>）</a:t>
            </a:r>
            <a:r>
              <a:rPr lang="zh-CN" altLang="en-US" sz="2400" dirty="0" smtClean="0">
                <a:latin typeface="+mn-ea"/>
                <a:sym typeface="+mn-ea"/>
              </a:rPr>
              <a:t>组织综合管理部、物资管理部相关人员</a:t>
            </a:r>
            <a:r>
              <a:rPr lang="zh-CN" altLang="en-US" sz="2400" dirty="0" smtClean="0">
                <a:solidFill>
                  <a:schemeClr val="tx1"/>
                </a:solidFill>
                <a:latin typeface="+mn-ea"/>
                <a:sym typeface="+mn-ea"/>
              </a:rPr>
              <a:t>按</a:t>
            </a:r>
            <a:r>
              <a:rPr lang="zh-CN" altLang="en-US" sz="2400" dirty="0">
                <a:solidFill>
                  <a:schemeClr val="tx1"/>
                </a:solidFill>
                <a:latin typeface="+mn-ea"/>
                <a:sym typeface="+mn-ea"/>
              </a:rPr>
              <a:t>照</a:t>
            </a:r>
            <a:r>
              <a:rPr lang="en-US" altLang="zh-CN" sz="2400" dirty="0">
                <a:solidFill>
                  <a:schemeClr val="tx1"/>
                </a:solidFill>
                <a:latin typeface="+mn-ea"/>
                <a:sym typeface="+mn-ea"/>
              </a:rPr>
              <a:t>2018</a:t>
            </a:r>
            <a:r>
              <a:rPr lang="zh-CN" altLang="en-US" sz="2400" dirty="0">
                <a:solidFill>
                  <a:schemeClr val="tx1"/>
                </a:solidFill>
                <a:latin typeface="+mn-ea"/>
                <a:sym typeface="+mn-ea"/>
              </a:rPr>
              <a:t>年</a:t>
            </a:r>
            <a:r>
              <a:rPr lang="zh-CN" altLang="zh-CN" sz="2400" dirty="0">
                <a:solidFill>
                  <a:schemeClr val="tx1"/>
                </a:solidFill>
                <a:latin typeface="+mn-ea"/>
                <a:sym typeface="+mn-ea"/>
              </a:rPr>
              <a:t>“</a:t>
            </a:r>
            <a:r>
              <a:rPr lang="zh-CN" altLang="en-US" sz="2400" dirty="0">
                <a:solidFill>
                  <a:schemeClr val="tx1"/>
                </a:solidFill>
                <a:latin typeface="+mn-ea"/>
                <a:sym typeface="+mn-ea"/>
              </a:rPr>
              <a:t>百日安全</a:t>
            </a:r>
            <a:r>
              <a:rPr lang="zh-CN" altLang="zh-CN" sz="2400" dirty="0">
                <a:solidFill>
                  <a:schemeClr val="tx1"/>
                </a:solidFill>
                <a:latin typeface="+mn-ea"/>
                <a:sym typeface="+mn-ea"/>
              </a:rPr>
              <a:t>”</a:t>
            </a:r>
            <a:r>
              <a:rPr lang="zh-CN" altLang="zh-CN" sz="2400" dirty="0" smtClean="0">
                <a:solidFill>
                  <a:schemeClr val="tx1"/>
                </a:solidFill>
                <a:latin typeface="+mn-ea"/>
                <a:sym typeface="+mn-ea"/>
              </a:rPr>
              <a:t>活动</a:t>
            </a:r>
            <a:r>
              <a:rPr lang="zh-CN" altLang="en-US" sz="2400" dirty="0" smtClean="0">
                <a:solidFill>
                  <a:schemeClr val="tx1"/>
                </a:solidFill>
                <a:latin typeface="+mn-ea"/>
                <a:sym typeface="+mn-ea"/>
              </a:rPr>
              <a:t>相关要求，对各</a:t>
            </a:r>
            <a:r>
              <a:rPr lang="zh-CN" altLang="en-US" sz="2400" dirty="0">
                <a:solidFill>
                  <a:schemeClr val="tx1"/>
                </a:solidFill>
                <a:latin typeface="+mn-ea"/>
                <a:sym typeface="+mn-ea"/>
              </a:rPr>
              <a:t>站</a:t>
            </a:r>
            <a:r>
              <a:rPr lang="zh-CN" altLang="en-US" sz="2400" dirty="0" smtClean="0">
                <a:solidFill>
                  <a:schemeClr val="tx1"/>
                </a:solidFill>
                <a:latin typeface="+mn-ea"/>
                <a:sym typeface="+mn-ea"/>
              </a:rPr>
              <a:t>库活动开展情况进行了考核</a:t>
            </a:r>
            <a:r>
              <a:rPr lang="zh-CN" altLang="en-US" sz="2400" dirty="0" smtClean="0">
                <a:latin typeface="+mn-ea"/>
              </a:rPr>
              <a:t>（见通报）。</a:t>
            </a:r>
            <a:endParaRPr lang="en-US" altLang="zh-CN" sz="2400" dirty="0" smtClean="0">
              <a:solidFill>
                <a:schemeClr val="tx1"/>
              </a:solidFill>
              <a:latin typeface="+mn-ea"/>
              <a:sym typeface="+mn-ea"/>
            </a:endParaRPr>
          </a:p>
          <a:p>
            <a:pPr eaLnBrk="1" latinLnBrk="0" hangingPunct="1">
              <a:lnSpc>
                <a:spcPts val="3600"/>
              </a:lnSpc>
            </a:pPr>
            <a:r>
              <a:rPr lang="zh-CN" altLang="en-US" sz="2400" dirty="0" smtClean="0">
                <a:latin typeface="+mn-ea"/>
                <a:sym typeface="+mn-ea"/>
              </a:rPr>
              <a:t>   （</a:t>
            </a:r>
            <a:r>
              <a:rPr lang="en-US" altLang="zh-CN" sz="2400" dirty="0" smtClean="0">
                <a:latin typeface="+mn-ea"/>
                <a:sym typeface="+mn-ea"/>
              </a:rPr>
              <a:t>2</a:t>
            </a:r>
            <a:r>
              <a:rPr lang="zh-CN" altLang="en-US" sz="2400" dirty="0" smtClean="0">
                <a:latin typeface="+mn-ea"/>
                <a:sym typeface="+mn-ea"/>
              </a:rPr>
              <a:t>）</a:t>
            </a:r>
            <a:r>
              <a:rPr lang="zh-CN" altLang="en-US" sz="2400" dirty="0" smtClean="0">
                <a:latin typeface="+mn-ea"/>
              </a:rPr>
              <a:t>收集了各站库</a:t>
            </a:r>
            <a:r>
              <a:rPr lang="en-US" altLang="zh-CN" sz="2400" dirty="0" smtClean="0">
                <a:latin typeface="+mn-ea"/>
              </a:rPr>
              <a:t>2018</a:t>
            </a:r>
            <a:r>
              <a:rPr lang="zh-CN" altLang="en-US" sz="2400" dirty="0" smtClean="0">
                <a:latin typeface="+mn-ea"/>
              </a:rPr>
              <a:t>年安全工作总结及</a:t>
            </a:r>
            <a:r>
              <a:rPr lang="en-US" altLang="zh-CN" sz="2400" dirty="0" smtClean="0">
                <a:latin typeface="+mn-ea"/>
              </a:rPr>
              <a:t>2019</a:t>
            </a:r>
            <a:r>
              <a:rPr lang="zh-CN" altLang="en-US" sz="2400" dirty="0" smtClean="0">
                <a:latin typeface="+mn-ea"/>
              </a:rPr>
              <a:t>年安全工作计划，起草了公司</a:t>
            </a:r>
            <a:r>
              <a:rPr lang="en-US" altLang="zh-CN" sz="2400" dirty="0" smtClean="0">
                <a:latin typeface="+mn-ea"/>
              </a:rPr>
              <a:t>2019</a:t>
            </a:r>
            <a:r>
              <a:rPr lang="zh-CN" altLang="en-US" sz="2400" dirty="0" smtClean="0">
                <a:latin typeface="+mn-ea"/>
              </a:rPr>
              <a:t>年安全工作报告。</a:t>
            </a:r>
            <a:endParaRPr lang="en-US" altLang="zh-CN" sz="2400" dirty="0" smtClean="0">
              <a:latin typeface="+mn-ea"/>
              <a:sym typeface="+mn-ea"/>
            </a:endParaRPr>
          </a:p>
          <a:p>
            <a:pPr eaLnBrk="1" latinLnBrk="0" hangingPunct="1">
              <a:lnSpc>
                <a:spcPts val="3600"/>
              </a:lnSpc>
            </a:pPr>
            <a:r>
              <a:rPr lang="zh-CN" altLang="en-US" sz="2400" dirty="0" smtClean="0">
                <a:solidFill>
                  <a:schemeClr val="tx1"/>
                </a:solidFill>
                <a:latin typeface="+mn-ea"/>
                <a:sym typeface="+mn-ea"/>
              </a:rPr>
              <a:t>   （</a:t>
            </a:r>
            <a:r>
              <a:rPr lang="en-US" altLang="zh-CN" sz="2400" dirty="0" smtClean="0">
                <a:solidFill>
                  <a:schemeClr val="tx1"/>
                </a:solidFill>
                <a:latin typeface="+mn-ea"/>
                <a:sym typeface="+mn-ea"/>
              </a:rPr>
              <a:t>3</a:t>
            </a:r>
            <a:r>
              <a:rPr lang="zh-CN" altLang="en-US" sz="2400" dirty="0" smtClean="0">
                <a:solidFill>
                  <a:schemeClr val="tx1"/>
                </a:solidFill>
                <a:latin typeface="+mn-ea"/>
                <a:sym typeface="+mn-ea"/>
              </a:rPr>
              <a:t>）</a:t>
            </a:r>
            <a:r>
              <a:rPr lang="zh-CN" altLang="en-US" sz="2400" dirty="0" smtClean="0">
                <a:latin typeface="+mn-ea"/>
                <a:sym typeface="+mn-ea"/>
              </a:rPr>
              <a:t>整改了物资集团年终考核存在的问题。</a:t>
            </a:r>
            <a:endParaRPr lang="en-US" altLang="zh-CN" sz="2400" dirty="0" smtClean="0">
              <a:latin typeface="+mn-ea"/>
              <a:sym typeface="+mn-ea"/>
            </a:endParaRPr>
          </a:p>
          <a:p>
            <a:pPr eaLnBrk="1" latinLnBrk="0" hangingPunct="1">
              <a:lnSpc>
                <a:spcPts val="3600"/>
              </a:lnSpc>
            </a:pPr>
            <a:r>
              <a:rPr lang="zh-CN" altLang="en-US" sz="2400" dirty="0" smtClean="0">
                <a:solidFill>
                  <a:schemeClr val="tx1"/>
                </a:solidFill>
                <a:latin typeface="+mn-ea"/>
                <a:sym typeface="+mn-ea"/>
              </a:rPr>
              <a:t>   （</a:t>
            </a:r>
            <a:r>
              <a:rPr lang="en-US" altLang="zh-CN" sz="2400" dirty="0" smtClean="0">
                <a:solidFill>
                  <a:schemeClr val="tx1"/>
                </a:solidFill>
                <a:latin typeface="+mn-ea"/>
                <a:sym typeface="+mn-ea"/>
              </a:rPr>
              <a:t>4</a:t>
            </a:r>
            <a:r>
              <a:rPr lang="zh-CN" altLang="en-US" sz="2400" dirty="0" smtClean="0">
                <a:solidFill>
                  <a:schemeClr val="tx1"/>
                </a:solidFill>
                <a:latin typeface="+mn-ea"/>
                <a:sym typeface="+mn-ea"/>
              </a:rPr>
              <a:t>）</a:t>
            </a:r>
            <a:r>
              <a:rPr lang="zh-CN" altLang="en-US" sz="2400" dirty="0" smtClean="0">
                <a:latin typeface="+mn-ea"/>
              </a:rPr>
              <a:t>向物资集团报送了</a:t>
            </a:r>
            <a:r>
              <a:rPr lang="en-US" altLang="zh-CN" sz="2400" dirty="0" smtClean="0">
                <a:latin typeface="+mn-ea"/>
              </a:rPr>
              <a:t>2018</a:t>
            </a:r>
            <a:r>
              <a:rPr lang="zh-CN" altLang="en-US" sz="2400" dirty="0" smtClean="0">
                <a:latin typeface="+mn-ea"/>
              </a:rPr>
              <a:t>年“百日安全”活动总结及安全先进材料。</a:t>
            </a:r>
            <a:endParaRPr lang="en-US" altLang="zh-CN" sz="2400" dirty="0" smtClean="0">
              <a:solidFill>
                <a:schemeClr val="tx1"/>
              </a:solidFill>
              <a:latin typeface="+mn-ea"/>
              <a:sym typeface="+mn-ea"/>
            </a:endParaRPr>
          </a:p>
          <a:p>
            <a:pPr eaLnBrk="1" latinLnBrk="0" hangingPunct="1">
              <a:lnSpc>
                <a:spcPts val="3600"/>
              </a:lnSpc>
            </a:pPr>
            <a:r>
              <a:rPr lang="zh-CN" altLang="en-US" sz="2400" dirty="0" smtClean="0">
                <a:latin typeface="+mn-ea"/>
                <a:sym typeface="+mn-ea"/>
              </a:rPr>
              <a:t>   （</a:t>
            </a:r>
            <a:r>
              <a:rPr lang="en-US" altLang="zh-CN" sz="2400" dirty="0" smtClean="0">
                <a:latin typeface="+mn-ea"/>
                <a:sym typeface="+mn-ea"/>
              </a:rPr>
              <a:t>5</a:t>
            </a:r>
            <a:r>
              <a:rPr lang="zh-CN" altLang="en-US" sz="2400" dirty="0" smtClean="0">
                <a:latin typeface="+mn-ea"/>
                <a:sym typeface="+mn-ea"/>
              </a:rPr>
              <a:t>）对各站库</a:t>
            </a:r>
            <a:r>
              <a:rPr lang="en-US" altLang="zh-CN" sz="2400" dirty="0" smtClean="0">
                <a:latin typeface="+mn-ea"/>
                <a:sym typeface="+mn-ea"/>
              </a:rPr>
              <a:t>11</a:t>
            </a:r>
            <a:r>
              <a:rPr lang="zh-CN" altLang="en-US" sz="2400" dirty="0" smtClean="0">
                <a:latin typeface="+mn-ea"/>
                <a:sym typeface="+mn-ea"/>
              </a:rPr>
              <a:t>月份检查存在的问题进行了复查，各站库均已经整改完毕，监督检查各站库</a:t>
            </a:r>
            <a:r>
              <a:rPr lang="en-US" altLang="zh-CN" sz="2400" dirty="0" smtClean="0">
                <a:latin typeface="+mn-ea"/>
                <a:sym typeface="+mn-ea"/>
              </a:rPr>
              <a:t>12</a:t>
            </a:r>
            <a:r>
              <a:rPr lang="zh-CN" altLang="en-US" sz="2400" dirty="0" smtClean="0">
                <a:latin typeface="+mn-ea"/>
                <a:sym typeface="+mn-ea"/>
              </a:rPr>
              <a:t>月份安全工作完成情况。</a:t>
            </a:r>
            <a:endParaRPr lang="zh-CN" altLang="en-US" sz="2400" dirty="0" smtClean="0">
              <a:solidFill>
                <a:schemeClr val="tx1"/>
              </a:solidFill>
              <a:latin typeface="+mn-ea"/>
              <a:sym typeface="+mn-e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287968" y="113835"/>
            <a:ext cx="8568952" cy="5863144"/>
          </a:xfrm>
          <a:prstGeom prst="rect">
            <a:avLst/>
          </a:prstGeom>
        </p:spPr>
        <p:txBody>
          <a:bodyPr wrap="square">
            <a:spAutoFit/>
          </a:bodyPr>
          <a:lstStyle/>
          <a:p>
            <a:pPr>
              <a:lnSpc>
                <a:spcPts val="3000"/>
              </a:lnSpc>
            </a:pPr>
            <a:r>
              <a:rPr lang="zh-CN" altLang="en-US" sz="2000" b="1" dirty="0" smtClean="0">
                <a:latin typeface="+mn-ea"/>
                <a:sym typeface="+mn-ea"/>
              </a:rPr>
              <a:t>   （二）各站库</a:t>
            </a:r>
            <a:r>
              <a:rPr lang="en-US" altLang="zh-CN" sz="2000" b="1" dirty="0" smtClean="0">
                <a:latin typeface="+mn-ea"/>
                <a:sym typeface="+mn-ea"/>
              </a:rPr>
              <a:t>12</a:t>
            </a:r>
            <a:r>
              <a:rPr lang="zh-CN" altLang="en-US" sz="2000" b="1" dirty="0" smtClean="0">
                <a:latin typeface="+mn-ea"/>
                <a:sym typeface="+mn-ea"/>
              </a:rPr>
              <a:t>月份考核存在问题情况</a:t>
            </a:r>
            <a:endParaRPr lang="en-US" altLang="zh-CN" sz="2000" b="1" dirty="0" smtClean="0">
              <a:latin typeface="+mn-ea"/>
              <a:sym typeface="+mn-ea"/>
            </a:endParaRPr>
          </a:p>
          <a:p>
            <a:pPr>
              <a:lnSpc>
                <a:spcPts val="2800"/>
              </a:lnSpc>
            </a:pPr>
            <a:r>
              <a:rPr lang="en-US" altLang="zh-CN" sz="2000" b="1" dirty="0" smtClean="0">
                <a:latin typeface="+mn-ea"/>
                <a:sym typeface="+mn-ea"/>
              </a:rPr>
              <a:t>    1.</a:t>
            </a:r>
            <a:r>
              <a:rPr lang="zh-CN" altLang="en-US" sz="2000" b="1" dirty="0" smtClean="0">
                <a:latin typeface="+mn-ea"/>
                <a:ea typeface="+mn-ea"/>
                <a:sym typeface="+mn-ea"/>
              </a:rPr>
              <a:t>现场质量标准化检查情况：</a:t>
            </a:r>
            <a:endParaRPr lang="en-US" altLang="zh-CN" sz="2000" b="1" dirty="0" smtClean="0">
              <a:latin typeface="+mn-ea"/>
              <a:ea typeface="+mn-ea"/>
              <a:sym typeface="+mn-ea"/>
            </a:endParaRPr>
          </a:p>
          <a:p>
            <a:pPr>
              <a:lnSpc>
                <a:spcPts val="2800"/>
              </a:lnSpc>
            </a:pPr>
            <a:r>
              <a:rPr lang="zh-CN" altLang="en-US" sz="2000" dirty="0" smtClean="0">
                <a:latin typeface="+mn-ea"/>
                <a:sym typeface="+mn-ea"/>
              </a:rPr>
              <a:t>   （</a:t>
            </a:r>
            <a:r>
              <a:rPr lang="en-US" altLang="zh-CN" sz="2000" dirty="0">
                <a:latin typeface="+mn-ea"/>
                <a:sym typeface="+mn-ea"/>
              </a:rPr>
              <a:t>1</a:t>
            </a:r>
            <a:r>
              <a:rPr lang="zh-CN" altLang="en-US" sz="2000" dirty="0" smtClean="0">
                <a:latin typeface="+mn-ea"/>
                <a:sym typeface="+mn-ea"/>
              </a:rPr>
              <a:t>）红柳林供应站</a:t>
            </a:r>
            <a:endParaRPr lang="en-US" altLang="zh-CN" sz="2000" dirty="0" smtClean="0"/>
          </a:p>
          <a:p>
            <a:pPr>
              <a:lnSpc>
                <a:spcPts val="2800"/>
              </a:lnSpc>
            </a:pPr>
            <a:r>
              <a:rPr lang="zh-CN" altLang="en-US" sz="2000" dirty="0">
                <a:latin typeface="+mn-ea"/>
                <a:sym typeface="+mn-ea"/>
              </a:rPr>
              <a:t> </a:t>
            </a:r>
            <a:r>
              <a:rPr lang="zh-CN" altLang="en-US" sz="2000" dirty="0" smtClean="0">
                <a:latin typeface="+mn-ea"/>
                <a:sym typeface="+mn-ea"/>
              </a:rPr>
              <a:t>   ①王凤程、祁伟安全帽佩戴不规范。</a:t>
            </a:r>
            <a:r>
              <a:rPr lang="zh-CN" altLang="en-US" sz="2000" b="1" dirty="0" smtClean="0">
                <a:latin typeface="+mn-ea"/>
                <a:sym typeface="+mn-ea"/>
              </a:rPr>
              <a:t>（按照三违管理办法进行处罚）</a:t>
            </a:r>
            <a:r>
              <a:rPr lang="zh-CN" altLang="en-US" sz="2000" dirty="0" smtClean="0">
                <a:latin typeface="+mn-ea"/>
                <a:sym typeface="+mn-ea"/>
              </a:rPr>
              <a:t> </a:t>
            </a:r>
          </a:p>
          <a:p>
            <a:pPr>
              <a:lnSpc>
                <a:spcPts val="2800"/>
              </a:lnSpc>
            </a:pPr>
            <a:r>
              <a:rPr lang="zh-CN" altLang="en-US" sz="2000" dirty="0" smtClean="0">
                <a:latin typeface="+mn-ea"/>
                <a:sym typeface="+mn-ea"/>
              </a:rPr>
              <a:t>    ②</a:t>
            </a:r>
            <a:r>
              <a:rPr lang="zh-CN" altLang="en-US" sz="2000" smtClean="0">
                <a:latin typeface="+mn-ea"/>
                <a:sym typeface="+mn-ea"/>
              </a:rPr>
              <a:t>叉</a:t>
            </a:r>
            <a:r>
              <a:rPr lang="zh-CN" altLang="en-US" sz="2000" smtClean="0">
                <a:latin typeface="+mn-ea"/>
                <a:sym typeface="+mn-ea"/>
              </a:rPr>
              <a:t>车</a:t>
            </a:r>
            <a:r>
              <a:rPr lang="zh-CN" altLang="en-US" sz="2000" smtClean="0">
                <a:latin typeface="+mn-ea"/>
                <a:sym typeface="+mn-ea"/>
              </a:rPr>
              <a:t>使</a:t>
            </a:r>
            <a:r>
              <a:rPr lang="zh-CN" altLang="en-US" sz="2000" smtClean="0">
                <a:latin typeface="+mn-ea"/>
                <a:sym typeface="+mn-ea"/>
              </a:rPr>
              <a:t>用</a:t>
            </a:r>
            <a:r>
              <a:rPr lang="zh-CN" altLang="en-US" sz="2000" dirty="0" smtClean="0">
                <a:latin typeface="+mn-ea"/>
                <a:sym typeface="+mn-ea"/>
              </a:rPr>
              <a:t>完后钥匙未拔。</a:t>
            </a:r>
            <a:r>
              <a:rPr lang="zh-CN" altLang="en-US" sz="2000" b="1" dirty="0" smtClean="0">
                <a:latin typeface="+mn-ea"/>
                <a:sym typeface="+mn-ea"/>
              </a:rPr>
              <a:t>（已整改）</a:t>
            </a:r>
            <a:r>
              <a:rPr lang="zh-CN" altLang="en-US" sz="2000" dirty="0" smtClean="0">
                <a:latin typeface="+mn-ea"/>
                <a:sym typeface="+mn-ea"/>
              </a:rPr>
              <a:t> </a:t>
            </a:r>
            <a:endParaRPr lang="en-US" altLang="zh-CN" sz="2000" dirty="0" smtClean="0">
              <a:latin typeface="+mn-ea"/>
              <a:sym typeface="+mn-ea"/>
            </a:endParaRPr>
          </a:p>
          <a:p>
            <a:pPr>
              <a:lnSpc>
                <a:spcPts val="2800"/>
              </a:lnSpc>
            </a:pPr>
            <a:r>
              <a:rPr lang="zh-CN" altLang="en-US" sz="2000" dirty="0" smtClean="0">
                <a:latin typeface="+mn-ea"/>
                <a:sym typeface="+mn-ea"/>
              </a:rPr>
              <a:t>    ③库房门口坡道有积水，注意人员出行安全。</a:t>
            </a:r>
            <a:endParaRPr lang="en-US" altLang="zh-CN" sz="2000" dirty="0" smtClean="0">
              <a:latin typeface="+mn-ea"/>
              <a:sym typeface="+mn-ea"/>
            </a:endParaRPr>
          </a:p>
          <a:p>
            <a:pPr>
              <a:lnSpc>
                <a:spcPts val="2800"/>
              </a:lnSpc>
            </a:pPr>
            <a:r>
              <a:rPr lang="zh-CN" altLang="en-US" sz="2000" dirty="0" smtClean="0">
                <a:latin typeface="+mn-ea"/>
                <a:sym typeface="+mn-ea"/>
              </a:rPr>
              <a:t>   （</a:t>
            </a:r>
            <a:r>
              <a:rPr lang="en-US" altLang="zh-CN" sz="2000" dirty="0" smtClean="0">
                <a:latin typeface="+mn-ea"/>
                <a:sym typeface="+mn-ea"/>
              </a:rPr>
              <a:t>2</a:t>
            </a:r>
            <a:r>
              <a:rPr lang="zh-CN" altLang="en-US" sz="2000" dirty="0" smtClean="0">
                <a:latin typeface="+mn-ea"/>
                <a:sym typeface="+mn-ea"/>
              </a:rPr>
              <a:t>）安山供应站</a:t>
            </a:r>
          </a:p>
          <a:p>
            <a:pPr>
              <a:lnSpc>
                <a:spcPts val="2800"/>
              </a:lnSpc>
            </a:pPr>
            <a:r>
              <a:rPr lang="zh-CN" altLang="en-US" sz="2000" dirty="0" smtClean="0">
                <a:solidFill>
                  <a:schemeClr val="tx1"/>
                </a:solidFill>
                <a:latin typeface="+mn-ea"/>
                <a:sym typeface="+mn-ea"/>
              </a:rPr>
              <a:t>    ①</a:t>
            </a:r>
            <a:r>
              <a:rPr lang="zh-CN" altLang="en-US" sz="2000" dirty="0" smtClean="0">
                <a:latin typeface="+mn-ea"/>
                <a:sym typeface="+mn-ea"/>
              </a:rPr>
              <a:t>烟雾报警器未设置在自动状态。</a:t>
            </a:r>
            <a:r>
              <a:rPr lang="zh-CN" altLang="en-US" sz="2000" b="1" dirty="0" smtClean="0">
                <a:latin typeface="+mn-ea"/>
                <a:sym typeface="+mn-ea"/>
              </a:rPr>
              <a:t>（已整改）</a:t>
            </a:r>
            <a:r>
              <a:rPr lang="zh-CN" altLang="en-US" sz="2000" dirty="0" smtClean="0">
                <a:latin typeface="+mn-ea"/>
                <a:sym typeface="+mn-ea"/>
              </a:rPr>
              <a:t> </a:t>
            </a:r>
            <a:endParaRPr lang="en-US" altLang="zh-CN" sz="2000" dirty="0" smtClean="0">
              <a:latin typeface="+mn-ea"/>
              <a:sym typeface="+mn-ea"/>
            </a:endParaRPr>
          </a:p>
          <a:p>
            <a:pPr>
              <a:lnSpc>
                <a:spcPts val="2800"/>
              </a:lnSpc>
            </a:pPr>
            <a:r>
              <a:rPr lang="zh-CN" altLang="en-US" sz="2000" dirty="0" smtClean="0">
                <a:latin typeface="+mn-ea"/>
                <a:sym typeface="+mn-ea"/>
              </a:rPr>
              <a:t>   （</a:t>
            </a:r>
            <a:r>
              <a:rPr lang="en-US" altLang="zh-CN" sz="2000" dirty="0" smtClean="0">
                <a:latin typeface="+mn-ea"/>
                <a:sym typeface="+mn-ea"/>
              </a:rPr>
              <a:t>3</a:t>
            </a:r>
            <a:r>
              <a:rPr lang="zh-CN" altLang="en-US" sz="2000" dirty="0" smtClean="0">
                <a:latin typeface="+mn-ea"/>
                <a:sym typeface="+mn-ea"/>
              </a:rPr>
              <a:t>）张家峁供应站</a:t>
            </a:r>
            <a:endParaRPr lang="en-US" altLang="zh-CN" sz="2000" dirty="0" smtClean="0">
              <a:latin typeface="+mn-ea"/>
              <a:sym typeface="+mn-ea"/>
            </a:endParaRPr>
          </a:p>
          <a:p>
            <a:pPr>
              <a:lnSpc>
                <a:spcPts val="2800"/>
              </a:lnSpc>
            </a:pPr>
            <a:r>
              <a:rPr lang="zh-CN" altLang="en-US" sz="2000" dirty="0" smtClean="0">
                <a:latin typeface="+mn-ea"/>
                <a:sym typeface="+mn-ea"/>
              </a:rPr>
              <a:t>    ①油脂库存放物资表面灰尘较大。</a:t>
            </a:r>
            <a:endParaRPr lang="en-US" altLang="zh-CN" sz="2000" dirty="0" smtClean="0">
              <a:latin typeface="+mn-ea"/>
              <a:sym typeface="+mn-ea"/>
            </a:endParaRPr>
          </a:p>
          <a:p>
            <a:pPr>
              <a:lnSpc>
                <a:spcPts val="2800"/>
              </a:lnSpc>
            </a:pPr>
            <a:r>
              <a:rPr lang="zh-CN" altLang="en-US" sz="2000" dirty="0" smtClean="0">
                <a:latin typeface="+mn-ea"/>
                <a:sym typeface="+mn-ea"/>
              </a:rPr>
              <a:t>    ②油脂库烟雾报警器故障。</a:t>
            </a:r>
            <a:endParaRPr lang="en-US" altLang="zh-CN" sz="2000" dirty="0" smtClean="0">
              <a:latin typeface="+mn-ea"/>
              <a:sym typeface="+mn-ea"/>
            </a:endParaRPr>
          </a:p>
          <a:p>
            <a:pPr>
              <a:lnSpc>
                <a:spcPts val="2800"/>
              </a:lnSpc>
            </a:pPr>
            <a:r>
              <a:rPr lang="zh-CN" altLang="en-US" sz="2000" dirty="0" smtClean="0">
                <a:latin typeface="+mn-ea"/>
                <a:sym typeface="+mn-ea"/>
              </a:rPr>
              <a:t>   （</a:t>
            </a:r>
            <a:r>
              <a:rPr lang="en-US" altLang="zh-CN" sz="2000" dirty="0" smtClean="0">
                <a:latin typeface="+mn-ea"/>
                <a:sym typeface="+mn-ea"/>
              </a:rPr>
              <a:t>4</a:t>
            </a:r>
            <a:r>
              <a:rPr lang="zh-CN" altLang="en-US" sz="2000" dirty="0" smtClean="0">
                <a:latin typeface="+mn-ea"/>
                <a:sym typeface="+mn-ea"/>
              </a:rPr>
              <a:t>）韩家湾供应站</a:t>
            </a:r>
            <a:endParaRPr lang="en-US" altLang="zh-CN" sz="2000" dirty="0" smtClean="0">
              <a:latin typeface="+mn-ea"/>
              <a:sym typeface="+mn-ea"/>
            </a:endParaRPr>
          </a:p>
          <a:p>
            <a:pPr>
              <a:lnSpc>
                <a:spcPts val="2800"/>
              </a:lnSpc>
            </a:pPr>
            <a:r>
              <a:rPr lang="zh-CN" altLang="en-US" sz="2000" dirty="0" smtClean="0">
                <a:latin typeface="+mn-ea"/>
                <a:sym typeface="+mn-ea"/>
              </a:rPr>
              <a:t>    ①库房暖气漏水，地面积水未及时处理。</a:t>
            </a:r>
            <a:endParaRPr lang="en-US" altLang="zh-CN" sz="2000" dirty="0" smtClean="0">
              <a:latin typeface="+mn-ea"/>
              <a:sym typeface="+mn-ea"/>
            </a:endParaRPr>
          </a:p>
          <a:p>
            <a:pPr>
              <a:lnSpc>
                <a:spcPts val="2800"/>
              </a:lnSpc>
            </a:pPr>
            <a:r>
              <a:rPr lang="zh-CN" altLang="en-US" sz="2000" dirty="0" smtClean="0">
                <a:latin typeface="+mn-ea"/>
                <a:sym typeface="+mn-ea"/>
              </a:rPr>
              <a:t>   （</a:t>
            </a:r>
            <a:r>
              <a:rPr lang="en-US" altLang="zh-CN" sz="2000" dirty="0" smtClean="0">
                <a:latin typeface="+mn-ea"/>
                <a:sym typeface="+mn-ea"/>
              </a:rPr>
              <a:t>5</a:t>
            </a:r>
            <a:r>
              <a:rPr lang="zh-CN" altLang="en-US" sz="2000" dirty="0" smtClean="0">
                <a:latin typeface="+mn-ea"/>
                <a:sym typeface="+mn-ea"/>
              </a:rPr>
              <a:t>）物资管理部</a:t>
            </a:r>
            <a:endParaRPr lang="en-US" altLang="zh-CN" sz="2000" dirty="0" smtClean="0">
              <a:latin typeface="+mn-ea"/>
              <a:sym typeface="+mn-ea"/>
            </a:endParaRPr>
          </a:p>
          <a:p>
            <a:pPr>
              <a:lnSpc>
                <a:spcPts val="2800"/>
              </a:lnSpc>
            </a:pPr>
            <a:r>
              <a:rPr lang="zh-CN" altLang="en-US" sz="2000" dirty="0" smtClean="0">
                <a:latin typeface="+mn-ea"/>
                <a:sym typeface="+mn-ea"/>
              </a:rPr>
              <a:t>    ①办公室没人空调未关闭。</a:t>
            </a:r>
          </a:p>
          <a:p>
            <a:pPr>
              <a:lnSpc>
                <a:spcPts val="2800"/>
              </a:lnSpc>
            </a:pPr>
            <a:r>
              <a:rPr lang="zh-CN" altLang="en-US" sz="2000" b="1" dirty="0" smtClean="0">
                <a:latin typeface="+mn-ea"/>
                <a:sym typeface="+mn-ea"/>
              </a:rPr>
              <a:t>    以上存在问题于</a:t>
            </a:r>
            <a:r>
              <a:rPr lang="en-US" altLang="zh-CN" sz="2000" b="1" dirty="0" smtClean="0">
                <a:latin typeface="+mn-ea"/>
                <a:sym typeface="+mn-ea"/>
              </a:rPr>
              <a:t>1</a:t>
            </a:r>
            <a:r>
              <a:rPr lang="zh-CN" altLang="en-US" sz="2000" b="1" dirty="0" smtClean="0">
                <a:latin typeface="+mn-ea"/>
                <a:sym typeface="+mn-ea"/>
              </a:rPr>
              <a:t>月</a:t>
            </a:r>
            <a:r>
              <a:rPr lang="en-US" altLang="zh-CN" sz="2000" b="1" dirty="0" smtClean="0">
                <a:latin typeface="+mn-ea"/>
                <a:sym typeface="+mn-ea"/>
              </a:rPr>
              <a:t>15</a:t>
            </a:r>
            <a:r>
              <a:rPr lang="zh-CN" altLang="en-US" sz="2000" b="1" dirty="0" smtClean="0">
                <a:latin typeface="+mn-ea"/>
                <a:sym typeface="+mn-ea"/>
              </a:rPr>
              <a:t>日前进行复查。</a:t>
            </a:r>
            <a:endParaRPr lang="en-US" altLang="zh-CN" sz="2000" b="1" dirty="0" smtClean="0">
              <a:latin typeface="+mn-ea"/>
              <a:sym typeface="+mn-ea"/>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39552" y="332656"/>
            <a:ext cx="8064896" cy="6232475"/>
          </a:xfrm>
          <a:prstGeom prst="rect">
            <a:avLst/>
          </a:prstGeom>
        </p:spPr>
        <p:txBody>
          <a:bodyPr wrap="square">
            <a:spAutoFit/>
          </a:bodyPr>
          <a:lstStyle/>
          <a:p>
            <a:r>
              <a:rPr lang="en-US" altLang="zh-CN" sz="2200" b="1" dirty="0" smtClean="0">
                <a:latin typeface="+mn-ea"/>
                <a:ea typeface="+mn-ea"/>
                <a:sym typeface="+mn-ea"/>
              </a:rPr>
              <a:t>2.</a:t>
            </a:r>
            <a:r>
              <a:rPr lang="zh-CN" altLang="en-US" sz="2200" b="1" dirty="0" smtClean="0">
                <a:latin typeface="+mn-ea"/>
                <a:ea typeface="+mn-ea"/>
                <a:sym typeface="+mn-ea"/>
              </a:rPr>
              <a:t>“百日安全”考核情况</a:t>
            </a:r>
            <a:endParaRPr lang="en-US" altLang="zh-CN" sz="2200" b="1" dirty="0" smtClean="0">
              <a:latin typeface="+mn-ea"/>
              <a:ea typeface="+mn-ea"/>
              <a:sym typeface="+mn-ea"/>
            </a:endParaRPr>
          </a:p>
          <a:p>
            <a:pPr>
              <a:lnSpc>
                <a:spcPts val="2500"/>
              </a:lnSpc>
            </a:pPr>
            <a:r>
              <a:rPr lang="zh-CN" altLang="en-US" sz="2200" b="1" dirty="0" smtClean="0">
                <a:latin typeface="+mn-ea"/>
                <a:sym typeface="+mn-ea"/>
              </a:rPr>
              <a:t>（</a:t>
            </a:r>
            <a:r>
              <a:rPr lang="en-US" altLang="zh-CN" sz="2200" b="1" dirty="0" smtClean="0">
                <a:latin typeface="+mn-ea"/>
                <a:sym typeface="+mn-ea"/>
              </a:rPr>
              <a:t>1</a:t>
            </a:r>
            <a:r>
              <a:rPr lang="zh-CN" altLang="en-US" sz="2200" b="1" dirty="0" smtClean="0">
                <a:latin typeface="+mn-ea"/>
                <a:sym typeface="+mn-ea"/>
              </a:rPr>
              <a:t>）红柳林供应站</a:t>
            </a:r>
            <a:endParaRPr lang="en-US" altLang="zh-CN" sz="2200" b="1" dirty="0" smtClean="0">
              <a:latin typeface="+mn-ea"/>
              <a:sym typeface="+mn-ea"/>
            </a:endParaRPr>
          </a:p>
          <a:p>
            <a:pPr>
              <a:lnSpc>
                <a:spcPts val="2500"/>
              </a:lnSpc>
            </a:pPr>
            <a:r>
              <a:rPr lang="zh-CN" altLang="en-US" sz="2200" dirty="0" smtClean="0">
                <a:latin typeface="+mn-ea"/>
                <a:sym typeface="+mn-ea"/>
              </a:rPr>
              <a:t> ①未见重点环节及极端天气安全检查记录。</a:t>
            </a:r>
            <a:endParaRPr lang="en-US" altLang="zh-CN" sz="2200" dirty="0" smtClean="0">
              <a:latin typeface="+mn-ea"/>
              <a:sym typeface="+mn-ea"/>
            </a:endParaRPr>
          </a:p>
          <a:p>
            <a:pPr>
              <a:lnSpc>
                <a:spcPts val="2500"/>
              </a:lnSpc>
            </a:pPr>
            <a:r>
              <a:rPr lang="zh-CN" altLang="en-US" sz="2200" b="1" dirty="0" smtClean="0">
                <a:latin typeface="+mn-ea"/>
                <a:sym typeface="+mn-ea"/>
              </a:rPr>
              <a:t>（</a:t>
            </a:r>
            <a:r>
              <a:rPr lang="en-US" altLang="zh-CN" sz="2200" b="1" dirty="0" smtClean="0">
                <a:latin typeface="+mn-ea"/>
                <a:sym typeface="+mn-ea"/>
              </a:rPr>
              <a:t>2</a:t>
            </a:r>
            <a:r>
              <a:rPr lang="zh-CN" altLang="en-US" sz="2200" b="1" dirty="0" smtClean="0">
                <a:latin typeface="+mn-ea"/>
                <a:sym typeface="+mn-ea"/>
              </a:rPr>
              <a:t>）安山供应站</a:t>
            </a:r>
            <a:endParaRPr lang="en-US" altLang="zh-CN" sz="2200" b="1" dirty="0" smtClean="0">
              <a:latin typeface="+mn-ea"/>
              <a:sym typeface="+mn-ea"/>
            </a:endParaRPr>
          </a:p>
          <a:p>
            <a:pPr>
              <a:lnSpc>
                <a:spcPts val="2500"/>
              </a:lnSpc>
            </a:pPr>
            <a:r>
              <a:rPr lang="en-US" altLang="zh-CN" sz="2200" dirty="0" smtClean="0">
                <a:latin typeface="+mn-ea"/>
                <a:sym typeface="+mn-ea"/>
              </a:rPr>
              <a:t> </a:t>
            </a:r>
            <a:r>
              <a:rPr lang="zh-CN" altLang="en-US" sz="2200" dirty="0" smtClean="0">
                <a:latin typeface="+mn-ea"/>
                <a:sym typeface="+mn-ea"/>
              </a:rPr>
              <a:t>①未开展应急知识培训。</a:t>
            </a:r>
            <a:endParaRPr lang="en-US" altLang="zh-CN" sz="2200" dirty="0" smtClean="0">
              <a:latin typeface="+mn-ea"/>
              <a:sym typeface="+mn-ea"/>
            </a:endParaRPr>
          </a:p>
          <a:p>
            <a:pPr>
              <a:lnSpc>
                <a:spcPts val="2500"/>
              </a:lnSpc>
            </a:pPr>
            <a:r>
              <a:rPr lang="zh-CN" altLang="en-US" sz="2200" b="1" dirty="0" smtClean="0">
                <a:latin typeface="+mn-ea"/>
                <a:sym typeface="+mn-ea"/>
              </a:rPr>
              <a:t>（</a:t>
            </a:r>
            <a:r>
              <a:rPr lang="en-US" altLang="zh-CN" sz="2200" b="1" dirty="0" smtClean="0">
                <a:latin typeface="+mn-ea"/>
                <a:sym typeface="+mn-ea"/>
              </a:rPr>
              <a:t>3</a:t>
            </a:r>
            <a:r>
              <a:rPr lang="zh-CN" altLang="en-US" sz="2200" b="1" dirty="0" smtClean="0">
                <a:latin typeface="+mn-ea"/>
                <a:sym typeface="+mn-ea"/>
              </a:rPr>
              <a:t>）红柠铁路供应站</a:t>
            </a:r>
            <a:endParaRPr lang="en-US" altLang="zh-CN" sz="2200" b="1" dirty="0" smtClean="0">
              <a:latin typeface="+mn-ea"/>
              <a:sym typeface="+mn-ea"/>
            </a:endParaRPr>
          </a:p>
          <a:p>
            <a:pPr>
              <a:lnSpc>
                <a:spcPts val="2500"/>
              </a:lnSpc>
            </a:pPr>
            <a:r>
              <a:rPr lang="en-US" altLang="zh-CN" sz="2200" dirty="0" smtClean="0">
                <a:latin typeface="+mn-ea"/>
                <a:sym typeface="+mn-ea"/>
              </a:rPr>
              <a:t> </a:t>
            </a:r>
            <a:r>
              <a:rPr lang="zh-CN" altLang="en-US" sz="2200" dirty="0" smtClean="0">
                <a:latin typeface="+mn-ea"/>
                <a:sym typeface="+mn-ea"/>
              </a:rPr>
              <a:t>①未开展应急知识培训。</a:t>
            </a:r>
            <a:endParaRPr lang="en-US" altLang="zh-CN" sz="2200" dirty="0" smtClean="0">
              <a:latin typeface="+mn-ea"/>
              <a:sym typeface="+mn-ea"/>
            </a:endParaRPr>
          </a:p>
          <a:p>
            <a:pPr>
              <a:lnSpc>
                <a:spcPts val="2500"/>
              </a:lnSpc>
            </a:pPr>
            <a:r>
              <a:rPr lang="en-US" altLang="zh-CN" sz="2200" dirty="0" smtClean="0">
                <a:latin typeface="+mn-ea"/>
                <a:sym typeface="+mn-ea"/>
              </a:rPr>
              <a:t> </a:t>
            </a:r>
            <a:r>
              <a:rPr lang="zh-CN" altLang="en-US" sz="2200" dirty="0" smtClean="0">
                <a:latin typeface="+mn-ea"/>
                <a:sym typeface="+mn-ea"/>
              </a:rPr>
              <a:t>②信息报表报送不及时。</a:t>
            </a:r>
            <a:endParaRPr lang="en-US" altLang="zh-CN" sz="2200" dirty="0" smtClean="0">
              <a:latin typeface="+mn-ea"/>
              <a:sym typeface="+mn-ea"/>
            </a:endParaRPr>
          </a:p>
          <a:p>
            <a:pPr>
              <a:lnSpc>
                <a:spcPts val="2500"/>
              </a:lnSpc>
            </a:pPr>
            <a:r>
              <a:rPr lang="zh-CN" altLang="en-US" sz="2200" b="1" dirty="0" smtClean="0">
                <a:latin typeface="+mn-ea"/>
                <a:sym typeface="+mn-ea"/>
              </a:rPr>
              <a:t>（</a:t>
            </a:r>
            <a:r>
              <a:rPr lang="en-US" altLang="zh-CN" sz="2200" b="1" dirty="0" smtClean="0">
                <a:latin typeface="+mn-ea"/>
                <a:sym typeface="+mn-ea"/>
              </a:rPr>
              <a:t>4</a:t>
            </a:r>
            <a:r>
              <a:rPr lang="zh-CN" altLang="en-US" sz="2200" b="1" dirty="0" smtClean="0">
                <a:latin typeface="+mn-ea"/>
                <a:sym typeface="+mn-ea"/>
              </a:rPr>
              <a:t>）柠条塔供应站</a:t>
            </a:r>
            <a:endParaRPr lang="en-US" altLang="zh-CN" sz="2200" b="1" dirty="0" smtClean="0">
              <a:latin typeface="+mn-ea"/>
              <a:sym typeface="+mn-ea"/>
            </a:endParaRPr>
          </a:p>
          <a:p>
            <a:pPr>
              <a:lnSpc>
                <a:spcPts val="2500"/>
              </a:lnSpc>
            </a:pPr>
            <a:r>
              <a:rPr lang="en-US" altLang="zh-CN" sz="2200" dirty="0" smtClean="0">
                <a:latin typeface="+mn-ea"/>
                <a:sym typeface="+mn-ea"/>
              </a:rPr>
              <a:t> </a:t>
            </a:r>
            <a:r>
              <a:rPr lang="zh-CN" altLang="en-US" sz="2200" dirty="0" smtClean="0">
                <a:latin typeface="+mn-ea"/>
                <a:sym typeface="+mn-ea"/>
              </a:rPr>
              <a:t>①值班记录登记不全。</a:t>
            </a:r>
            <a:endParaRPr lang="en-US" altLang="zh-CN" sz="2200" dirty="0" smtClean="0">
              <a:latin typeface="+mn-ea"/>
              <a:sym typeface="+mn-ea"/>
            </a:endParaRPr>
          </a:p>
          <a:p>
            <a:pPr>
              <a:lnSpc>
                <a:spcPts val="2500"/>
              </a:lnSpc>
            </a:pPr>
            <a:r>
              <a:rPr lang="zh-CN" altLang="en-US" sz="2200" b="1" dirty="0" smtClean="0">
                <a:latin typeface="+mn-ea"/>
                <a:sym typeface="+mn-ea"/>
              </a:rPr>
              <a:t>（</a:t>
            </a:r>
            <a:r>
              <a:rPr lang="en-US" altLang="zh-CN" sz="2200" b="1" dirty="0" smtClean="0">
                <a:latin typeface="+mn-ea"/>
                <a:sym typeface="+mn-ea"/>
              </a:rPr>
              <a:t>5</a:t>
            </a:r>
            <a:r>
              <a:rPr lang="zh-CN" altLang="en-US" sz="2200" b="1" dirty="0" smtClean="0">
                <a:latin typeface="+mn-ea"/>
                <a:sym typeface="+mn-ea"/>
              </a:rPr>
              <a:t>）张家峁供应站</a:t>
            </a:r>
            <a:endParaRPr lang="en-US" altLang="zh-CN" sz="2200" b="1" dirty="0" smtClean="0">
              <a:latin typeface="+mn-ea"/>
              <a:sym typeface="+mn-ea"/>
            </a:endParaRPr>
          </a:p>
          <a:p>
            <a:pPr>
              <a:lnSpc>
                <a:spcPts val="2500"/>
              </a:lnSpc>
            </a:pPr>
            <a:r>
              <a:rPr lang="en-US" altLang="zh-CN" sz="2200" dirty="0" smtClean="0">
                <a:latin typeface="+mn-ea"/>
                <a:sym typeface="+mn-ea"/>
              </a:rPr>
              <a:t> </a:t>
            </a:r>
            <a:r>
              <a:rPr lang="zh-CN" altLang="en-US" sz="2200" dirty="0" smtClean="0">
                <a:latin typeface="+mn-ea"/>
                <a:sym typeface="+mn-ea"/>
              </a:rPr>
              <a:t>①值班记录登记不全。</a:t>
            </a:r>
            <a:endParaRPr lang="en-US" altLang="zh-CN" sz="2200" dirty="0" smtClean="0">
              <a:latin typeface="+mn-ea"/>
              <a:sym typeface="+mn-ea"/>
            </a:endParaRPr>
          </a:p>
          <a:p>
            <a:pPr>
              <a:lnSpc>
                <a:spcPts val="2500"/>
              </a:lnSpc>
            </a:pPr>
            <a:r>
              <a:rPr lang="zh-CN" altLang="en-US" sz="2200" b="1" dirty="0" smtClean="0">
                <a:latin typeface="+mn-ea"/>
                <a:sym typeface="+mn-ea"/>
              </a:rPr>
              <a:t>（</a:t>
            </a:r>
            <a:r>
              <a:rPr lang="en-US" altLang="zh-CN" sz="2200" b="1" dirty="0" smtClean="0">
                <a:latin typeface="+mn-ea"/>
                <a:sym typeface="+mn-ea"/>
              </a:rPr>
              <a:t>6</a:t>
            </a:r>
            <a:r>
              <a:rPr lang="zh-CN" altLang="en-US" sz="2200" b="1" dirty="0" smtClean="0">
                <a:latin typeface="+mn-ea"/>
                <a:sym typeface="+mn-ea"/>
              </a:rPr>
              <a:t>）韩家湾供应站</a:t>
            </a:r>
            <a:endParaRPr lang="en-US" altLang="zh-CN" sz="2200" b="1" dirty="0" smtClean="0">
              <a:latin typeface="+mn-ea"/>
              <a:sym typeface="+mn-ea"/>
            </a:endParaRPr>
          </a:p>
          <a:p>
            <a:pPr>
              <a:lnSpc>
                <a:spcPts val="2500"/>
              </a:lnSpc>
            </a:pPr>
            <a:r>
              <a:rPr lang="zh-CN" altLang="en-US" sz="2200" dirty="0" smtClean="0">
                <a:latin typeface="+mn-ea"/>
                <a:sym typeface="+mn-ea"/>
              </a:rPr>
              <a:t> ①值班记录登记不全。</a:t>
            </a:r>
            <a:endParaRPr lang="en-US" altLang="zh-CN" sz="2200" dirty="0" smtClean="0">
              <a:latin typeface="+mn-ea"/>
              <a:sym typeface="+mn-ea"/>
            </a:endParaRPr>
          </a:p>
          <a:p>
            <a:pPr>
              <a:lnSpc>
                <a:spcPts val="2500"/>
              </a:lnSpc>
            </a:pPr>
            <a:r>
              <a:rPr lang="zh-CN" altLang="en-US" sz="2200" b="1" dirty="0" smtClean="0">
                <a:latin typeface="+mn-ea"/>
                <a:sym typeface="+mn-ea"/>
              </a:rPr>
              <a:t>（</a:t>
            </a:r>
            <a:r>
              <a:rPr lang="en-US" altLang="zh-CN" sz="2200" b="1" dirty="0" smtClean="0">
                <a:latin typeface="+mn-ea"/>
                <a:sym typeface="+mn-ea"/>
              </a:rPr>
              <a:t>7</a:t>
            </a:r>
            <a:r>
              <a:rPr lang="zh-CN" altLang="en-US" sz="2200" b="1" dirty="0" smtClean="0">
                <a:latin typeface="+mn-ea"/>
                <a:sym typeface="+mn-ea"/>
              </a:rPr>
              <a:t>）小保当供应站</a:t>
            </a:r>
            <a:endParaRPr lang="en-US" altLang="zh-CN" sz="2200" b="1" dirty="0" smtClean="0">
              <a:latin typeface="+mn-ea"/>
              <a:sym typeface="+mn-ea"/>
            </a:endParaRPr>
          </a:p>
          <a:p>
            <a:pPr>
              <a:lnSpc>
                <a:spcPts val="2500"/>
              </a:lnSpc>
            </a:pPr>
            <a:r>
              <a:rPr lang="en-US" altLang="zh-CN" sz="2200" dirty="0" smtClean="0">
                <a:latin typeface="+mn-ea"/>
                <a:sym typeface="+mn-ea"/>
              </a:rPr>
              <a:t> </a:t>
            </a:r>
            <a:r>
              <a:rPr lang="zh-CN" altLang="en-US" sz="2200" dirty="0" smtClean="0">
                <a:latin typeface="+mn-ea"/>
                <a:sym typeface="+mn-ea"/>
              </a:rPr>
              <a:t>①未上报活动总结。</a:t>
            </a:r>
            <a:endParaRPr lang="en-US" altLang="zh-CN" sz="2200" dirty="0" smtClean="0">
              <a:latin typeface="+mn-ea"/>
              <a:sym typeface="+mn-ea"/>
            </a:endParaRPr>
          </a:p>
          <a:p>
            <a:pPr>
              <a:lnSpc>
                <a:spcPts val="2500"/>
              </a:lnSpc>
            </a:pPr>
            <a:r>
              <a:rPr lang="zh-CN" altLang="en-US" sz="2200" b="1" dirty="0" smtClean="0">
                <a:latin typeface="+mn-ea"/>
                <a:sym typeface="+mn-ea"/>
              </a:rPr>
              <a:t>（</a:t>
            </a:r>
            <a:r>
              <a:rPr lang="en-US" altLang="zh-CN" sz="2200" b="1" dirty="0" smtClean="0">
                <a:latin typeface="+mn-ea"/>
                <a:sym typeface="+mn-ea"/>
              </a:rPr>
              <a:t>8</a:t>
            </a:r>
            <a:r>
              <a:rPr lang="zh-CN" altLang="en-US" sz="2200" b="1" dirty="0" smtClean="0">
                <a:latin typeface="+mn-ea"/>
                <a:sym typeface="+mn-ea"/>
              </a:rPr>
              <a:t>）曹家滩供应站</a:t>
            </a:r>
            <a:endParaRPr lang="en-US" altLang="zh-CN" sz="2200" b="1" dirty="0" smtClean="0">
              <a:latin typeface="+mn-ea"/>
              <a:sym typeface="+mn-ea"/>
            </a:endParaRPr>
          </a:p>
          <a:p>
            <a:pPr>
              <a:lnSpc>
                <a:spcPts val="2500"/>
              </a:lnSpc>
            </a:pPr>
            <a:r>
              <a:rPr lang="en-US" altLang="zh-CN" sz="2200" dirty="0" smtClean="0">
                <a:latin typeface="+mn-ea"/>
                <a:sym typeface="+mn-ea"/>
              </a:rPr>
              <a:t> </a:t>
            </a:r>
            <a:r>
              <a:rPr lang="zh-CN" altLang="en-US" sz="2200" dirty="0" smtClean="0">
                <a:latin typeface="+mn-ea"/>
                <a:sym typeface="+mn-ea"/>
              </a:rPr>
              <a:t>①未上报活动总结。</a:t>
            </a:r>
            <a:endParaRPr lang="en-US" altLang="zh-CN" sz="2200" dirty="0" smtClean="0">
              <a:latin typeface="+mn-ea"/>
              <a:sym typeface="+mn-ea"/>
            </a:endParaRPr>
          </a:p>
          <a:p>
            <a:pPr>
              <a:lnSpc>
                <a:spcPts val="2500"/>
              </a:lnSpc>
            </a:pPr>
            <a:r>
              <a:rPr lang="en-US" altLang="zh-CN" sz="2200" dirty="0" smtClean="0">
                <a:latin typeface="+mn-ea"/>
                <a:sym typeface="+mn-ea"/>
              </a:rPr>
              <a:t> </a:t>
            </a:r>
            <a:r>
              <a:rPr lang="zh-CN" altLang="en-US" sz="2200" dirty="0" smtClean="0">
                <a:latin typeface="+mn-ea"/>
                <a:sym typeface="+mn-ea"/>
              </a:rPr>
              <a:t>②值班记录登记不全。</a:t>
            </a:r>
            <a:endParaRPr lang="zh-CN" altLang="en-US"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51520" y="179348"/>
            <a:ext cx="6696744" cy="369332"/>
          </a:xfrm>
          <a:prstGeom prst="rect">
            <a:avLst/>
          </a:prstGeom>
        </p:spPr>
        <p:txBody>
          <a:bodyPr wrap="square">
            <a:spAutoFit/>
          </a:bodyPr>
          <a:lstStyle/>
          <a:p>
            <a:r>
              <a:rPr lang="en-US" altLang="zh-CN" b="1" dirty="0" smtClean="0">
                <a:latin typeface="+mn-ea"/>
                <a:sym typeface="+mn-ea"/>
              </a:rPr>
              <a:t>  3.</a:t>
            </a:r>
            <a:r>
              <a:rPr lang="zh-CN" altLang="en-US" b="1" dirty="0" smtClean="0">
                <a:latin typeface="+mn-ea"/>
                <a:sym typeface="+mn-ea"/>
              </a:rPr>
              <a:t>各站库</a:t>
            </a:r>
            <a:r>
              <a:rPr lang="en-US" altLang="zh-CN" b="1" dirty="0" smtClean="0">
                <a:latin typeface="+mn-ea"/>
                <a:sym typeface="+mn-ea"/>
              </a:rPr>
              <a:t>2018</a:t>
            </a:r>
            <a:r>
              <a:rPr lang="zh-CN" altLang="en-US" b="1" dirty="0" smtClean="0">
                <a:latin typeface="+mn-ea"/>
                <a:sym typeface="+mn-ea"/>
              </a:rPr>
              <a:t>年“百日安全”活动考核结果</a:t>
            </a:r>
            <a:endParaRPr lang="zh-CN" altLang="en-US" dirty="0"/>
          </a:p>
        </p:txBody>
      </p:sp>
      <p:graphicFrame>
        <p:nvGraphicFramePr>
          <p:cNvPr id="4" name="表格 3"/>
          <p:cNvGraphicFramePr>
            <a:graphicFrameLocks noGrp="1"/>
          </p:cNvGraphicFramePr>
          <p:nvPr/>
        </p:nvGraphicFramePr>
        <p:xfrm>
          <a:off x="611560" y="548680"/>
          <a:ext cx="7920880" cy="5688632"/>
        </p:xfrm>
        <a:graphic>
          <a:graphicData uri="http://schemas.openxmlformats.org/drawingml/2006/table">
            <a:tbl>
              <a:tblPr firstRow="1" bandRow="1">
                <a:tableStyleId>{5C22544A-7EE6-4342-B048-85BDC9FD1C3A}</a:tableStyleId>
              </a:tblPr>
              <a:tblGrid>
                <a:gridCol w="740654"/>
                <a:gridCol w="2221961"/>
                <a:gridCol w="1573889"/>
                <a:gridCol w="1080121"/>
                <a:gridCol w="1512167"/>
                <a:gridCol w="792088"/>
              </a:tblGrid>
              <a:tr h="498336">
                <a:tc>
                  <a:txBody>
                    <a:bodyPr/>
                    <a:lstStyle/>
                    <a:p>
                      <a:r>
                        <a:rPr lang="zh-CN" altLang="en-US" dirty="0" smtClean="0"/>
                        <a:t>序号</a:t>
                      </a:r>
                      <a:endParaRPr lang="zh-CN" altLang="en-US" dirty="0"/>
                    </a:p>
                  </a:txBody>
                  <a:tcPr anchor="ctr"/>
                </a:tc>
                <a:tc>
                  <a:txBody>
                    <a:bodyPr/>
                    <a:lstStyle/>
                    <a:p>
                      <a:pPr algn="ctr"/>
                      <a:r>
                        <a:rPr lang="zh-CN" altLang="en-US" dirty="0" smtClean="0"/>
                        <a:t>部门</a:t>
                      </a:r>
                      <a:endParaRPr lang="zh-CN" altLang="en-US" dirty="0"/>
                    </a:p>
                  </a:txBody>
                  <a:tcPr anchor="ctr"/>
                </a:tc>
                <a:tc>
                  <a:txBody>
                    <a:bodyPr/>
                    <a:lstStyle/>
                    <a:p>
                      <a:pPr algn="ctr"/>
                      <a:r>
                        <a:rPr lang="zh-CN" altLang="en-US" dirty="0" smtClean="0"/>
                        <a:t>重点工作得分</a:t>
                      </a:r>
                      <a:endParaRPr lang="zh-CN" altLang="en-US" dirty="0"/>
                    </a:p>
                  </a:txBody>
                  <a:tcPr anchor="ctr"/>
                </a:tc>
                <a:tc>
                  <a:txBody>
                    <a:bodyPr/>
                    <a:lstStyle/>
                    <a:p>
                      <a:pPr algn="ctr"/>
                      <a:r>
                        <a:rPr lang="zh-CN" altLang="en-US" dirty="0" smtClean="0"/>
                        <a:t>加分值</a:t>
                      </a:r>
                      <a:endParaRPr lang="zh-CN" altLang="en-US" dirty="0"/>
                    </a:p>
                  </a:txBody>
                  <a:tcPr anchor="ctr"/>
                </a:tc>
                <a:tc>
                  <a:txBody>
                    <a:bodyPr/>
                    <a:lstStyle/>
                    <a:p>
                      <a:pPr algn="ctr"/>
                      <a:r>
                        <a:rPr lang="zh-CN" altLang="en-US" dirty="0" smtClean="0"/>
                        <a:t>最终得分</a:t>
                      </a:r>
                      <a:endParaRPr lang="zh-CN" altLang="en-US" dirty="0"/>
                    </a:p>
                  </a:txBody>
                  <a:tcPr anchor="ctr"/>
                </a:tc>
                <a:tc>
                  <a:txBody>
                    <a:bodyPr/>
                    <a:lstStyle/>
                    <a:p>
                      <a:pPr algn="ctr"/>
                      <a:r>
                        <a:rPr lang="zh-CN" altLang="en-US" dirty="0" smtClean="0"/>
                        <a:t>备注</a:t>
                      </a:r>
                      <a:endParaRPr lang="zh-CN" altLang="en-US" dirty="0"/>
                    </a:p>
                  </a:txBody>
                  <a:tcPr anchor="ctr"/>
                </a:tc>
              </a:tr>
              <a:tr h="296024">
                <a:tc>
                  <a:txBody>
                    <a:bodyPr/>
                    <a:lstStyle/>
                    <a:p>
                      <a:pPr algn="ctr"/>
                      <a:r>
                        <a:rPr lang="en-US" altLang="zh-CN" dirty="0" smtClean="0"/>
                        <a:t>1</a:t>
                      </a:r>
                      <a:endParaRPr lang="zh-CN" altLang="en-US" dirty="0"/>
                    </a:p>
                  </a:txBody>
                  <a:tcPr anchor="ctr"/>
                </a:tc>
                <a:tc>
                  <a:txBody>
                    <a:bodyPr/>
                    <a:lstStyle/>
                    <a:p>
                      <a:pPr algn="ctr"/>
                      <a:r>
                        <a:rPr lang="zh-CN" altLang="en-US" dirty="0" smtClean="0"/>
                        <a:t>红柳林供应站</a:t>
                      </a:r>
                      <a:endParaRPr lang="zh-CN" altLang="en-US" dirty="0"/>
                    </a:p>
                  </a:txBody>
                  <a:tcPr anchor="ctr"/>
                </a:tc>
                <a:tc>
                  <a:txBody>
                    <a:bodyPr/>
                    <a:lstStyle/>
                    <a:p>
                      <a:pPr algn="ctr"/>
                      <a:r>
                        <a:rPr lang="en-US" altLang="zh-CN" dirty="0" smtClean="0"/>
                        <a:t>90</a:t>
                      </a:r>
                      <a:endParaRPr lang="zh-CN" altLang="en-US" dirty="0"/>
                    </a:p>
                  </a:txBody>
                  <a:tcPr anchor="ctr"/>
                </a:tc>
                <a:tc>
                  <a:txBody>
                    <a:bodyPr/>
                    <a:lstStyle/>
                    <a:p>
                      <a:pPr algn="ctr"/>
                      <a:r>
                        <a:rPr lang="en-US" altLang="zh-CN" dirty="0" smtClean="0"/>
                        <a:t>1</a:t>
                      </a:r>
                      <a:endParaRPr lang="zh-CN" altLang="en-US" dirty="0"/>
                    </a:p>
                  </a:txBody>
                  <a:tcPr anchor="ctr"/>
                </a:tc>
                <a:tc>
                  <a:txBody>
                    <a:bodyPr/>
                    <a:lstStyle/>
                    <a:p>
                      <a:pPr algn="ctr"/>
                      <a:r>
                        <a:rPr lang="en-US" altLang="zh-CN" dirty="0" smtClean="0"/>
                        <a:t>91</a:t>
                      </a:r>
                      <a:endParaRPr lang="zh-CN" altLang="en-US" dirty="0"/>
                    </a:p>
                  </a:txBody>
                  <a:tcPr anchor="ctr"/>
                </a:tc>
                <a:tc>
                  <a:txBody>
                    <a:bodyPr/>
                    <a:lstStyle/>
                    <a:p>
                      <a:pPr algn="ctr"/>
                      <a:endParaRPr lang="zh-CN" altLang="en-US" dirty="0"/>
                    </a:p>
                  </a:txBody>
                  <a:tcPr anchor="ctr"/>
                </a:tc>
              </a:tr>
              <a:tr h="362312">
                <a:tc>
                  <a:txBody>
                    <a:bodyPr/>
                    <a:lstStyle/>
                    <a:p>
                      <a:pPr algn="ctr"/>
                      <a:r>
                        <a:rPr lang="en-US" altLang="zh-CN" dirty="0" smtClean="0"/>
                        <a:t>2</a:t>
                      </a:r>
                      <a:endParaRPr lang="zh-CN"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dirty="0" smtClean="0"/>
                        <a:t>红柠铁路供应站</a:t>
                      </a:r>
                    </a:p>
                  </a:txBody>
                  <a:tcPr anchor="ctr"/>
                </a:tc>
                <a:tc>
                  <a:txBody>
                    <a:bodyPr/>
                    <a:lstStyle/>
                    <a:p>
                      <a:pPr algn="ctr"/>
                      <a:r>
                        <a:rPr lang="en-US" altLang="zh-CN" dirty="0" smtClean="0"/>
                        <a:t>85</a:t>
                      </a:r>
                      <a:endParaRPr lang="zh-CN"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dirty="0" smtClean="0"/>
                        <a:t>0</a:t>
                      </a:r>
                      <a:endParaRPr lang="zh-CN" altLang="en-US" dirty="0" smtClean="0"/>
                    </a:p>
                  </a:txBody>
                  <a:tcPr anchor="ctr"/>
                </a:tc>
                <a:tc>
                  <a:txBody>
                    <a:bodyPr/>
                    <a:lstStyle/>
                    <a:p>
                      <a:pPr algn="ctr"/>
                      <a:r>
                        <a:rPr lang="en-US" altLang="zh-CN" dirty="0" smtClean="0"/>
                        <a:t>85</a:t>
                      </a:r>
                      <a:endParaRPr lang="zh-CN" altLang="en-US" dirty="0"/>
                    </a:p>
                  </a:txBody>
                  <a:tcPr anchor="ctr"/>
                </a:tc>
                <a:tc>
                  <a:txBody>
                    <a:bodyPr/>
                    <a:lstStyle/>
                    <a:p>
                      <a:pPr algn="ctr"/>
                      <a:endParaRPr lang="zh-CN" altLang="en-US" dirty="0"/>
                    </a:p>
                  </a:txBody>
                  <a:tcPr anchor="ctr"/>
                </a:tc>
              </a:tr>
              <a:tr h="356592">
                <a:tc>
                  <a:txBody>
                    <a:bodyPr/>
                    <a:lstStyle/>
                    <a:p>
                      <a:pPr algn="ctr"/>
                      <a:r>
                        <a:rPr lang="en-US" altLang="zh-CN" dirty="0" smtClean="0"/>
                        <a:t>3</a:t>
                      </a:r>
                      <a:endParaRPr lang="zh-CN" altLang="en-US" dirty="0"/>
                    </a:p>
                  </a:txBody>
                  <a:tcPr anchor="ctr"/>
                </a:tc>
                <a:tc>
                  <a:txBody>
                    <a:bodyPr/>
                    <a:lstStyle/>
                    <a:p>
                      <a:pPr algn="ctr"/>
                      <a:r>
                        <a:rPr lang="zh-CN" altLang="en-US" dirty="0" smtClean="0"/>
                        <a:t>韩家湾供应站</a:t>
                      </a:r>
                      <a:endParaRPr lang="zh-CN" altLang="en-US" dirty="0"/>
                    </a:p>
                  </a:txBody>
                  <a:tcPr anchor="ctr"/>
                </a:tc>
                <a:tc>
                  <a:txBody>
                    <a:bodyPr/>
                    <a:lstStyle/>
                    <a:p>
                      <a:pPr algn="ctr"/>
                      <a:r>
                        <a:rPr lang="en-US" altLang="zh-CN" dirty="0" smtClean="0"/>
                        <a:t>94</a:t>
                      </a:r>
                      <a:endParaRPr lang="zh-CN" altLang="en-US" dirty="0"/>
                    </a:p>
                  </a:txBody>
                  <a:tcPr anchor="ctr"/>
                </a:tc>
                <a:tc>
                  <a:txBody>
                    <a:bodyPr/>
                    <a:lstStyle/>
                    <a:p>
                      <a:pPr algn="ctr"/>
                      <a:r>
                        <a:rPr lang="en-US" altLang="zh-CN" dirty="0" smtClean="0"/>
                        <a:t>0</a:t>
                      </a:r>
                      <a:endParaRPr lang="zh-CN" altLang="en-US" dirty="0"/>
                    </a:p>
                  </a:txBody>
                  <a:tcPr anchor="ctr"/>
                </a:tc>
                <a:tc>
                  <a:txBody>
                    <a:bodyPr/>
                    <a:lstStyle/>
                    <a:p>
                      <a:pPr algn="ctr"/>
                      <a:r>
                        <a:rPr lang="en-US" altLang="zh-CN" dirty="0" smtClean="0"/>
                        <a:t>94</a:t>
                      </a:r>
                      <a:endParaRPr lang="zh-CN" altLang="en-US" dirty="0"/>
                    </a:p>
                  </a:txBody>
                  <a:tcPr anchor="ctr"/>
                </a:tc>
                <a:tc>
                  <a:txBody>
                    <a:bodyPr/>
                    <a:lstStyle/>
                    <a:p>
                      <a:pPr algn="ctr"/>
                      <a:endParaRPr lang="zh-CN" altLang="en-US" dirty="0"/>
                    </a:p>
                  </a:txBody>
                  <a:tcPr anchor="ctr"/>
                </a:tc>
              </a:tr>
              <a:tr h="350872">
                <a:tc>
                  <a:txBody>
                    <a:bodyPr/>
                    <a:lstStyle/>
                    <a:p>
                      <a:pPr algn="ctr"/>
                      <a:r>
                        <a:rPr lang="en-US" altLang="zh-CN" dirty="0" smtClean="0"/>
                        <a:t>4</a:t>
                      </a:r>
                      <a:endParaRPr lang="zh-CN"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dirty="0" smtClean="0"/>
                        <a:t>物资总库</a:t>
                      </a:r>
                    </a:p>
                  </a:txBody>
                  <a:tcPr anchor="ctr"/>
                </a:tc>
                <a:tc>
                  <a:txBody>
                    <a:bodyPr/>
                    <a:lstStyle/>
                    <a:p>
                      <a:pPr algn="ctr"/>
                      <a:r>
                        <a:rPr lang="en-US" altLang="zh-CN" dirty="0" smtClean="0"/>
                        <a:t>96</a:t>
                      </a:r>
                      <a:endParaRPr lang="zh-CN"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dirty="0" smtClean="0"/>
                        <a:t>2</a:t>
                      </a:r>
                      <a:endParaRPr lang="zh-CN" altLang="en-US" dirty="0" smtClean="0"/>
                    </a:p>
                  </a:txBody>
                  <a:tcPr anchor="ctr"/>
                </a:tc>
                <a:tc>
                  <a:txBody>
                    <a:bodyPr/>
                    <a:lstStyle/>
                    <a:p>
                      <a:pPr algn="ctr"/>
                      <a:r>
                        <a:rPr lang="en-US" altLang="zh-CN" dirty="0" smtClean="0"/>
                        <a:t>98</a:t>
                      </a:r>
                      <a:endParaRPr lang="zh-CN" altLang="en-US" dirty="0"/>
                    </a:p>
                  </a:txBody>
                  <a:tcPr anchor="ctr"/>
                </a:tc>
                <a:tc>
                  <a:txBody>
                    <a:bodyPr/>
                    <a:lstStyle/>
                    <a:p>
                      <a:pPr algn="ctr"/>
                      <a:endParaRPr lang="zh-CN" altLang="en-US" dirty="0"/>
                    </a:p>
                  </a:txBody>
                  <a:tcPr anchor="ctr"/>
                </a:tc>
              </a:tr>
              <a:tr h="345152">
                <a:tc>
                  <a:txBody>
                    <a:bodyPr/>
                    <a:lstStyle/>
                    <a:p>
                      <a:pPr algn="ctr"/>
                      <a:r>
                        <a:rPr lang="en-US" altLang="zh-CN" dirty="0" smtClean="0"/>
                        <a:t>5</a:t>
                      </a:r>
                      <a:endParaRPr lang="zh-CN" altLang="en-US" dirty="0"/>
                    </a:p>
                  </a:txBody>
                  <a:tcPr anchor="ctr"/>
                </a:tc>
                <a:tc>
                  <a:txBody>
                    <a:bodyPr/>
                    <a:lstStyle/>
                    <a:p>
                      <a:pPr algn="ctr"/>
                      <a:r>
                        <a:rPr lang="zh-CN" altLang="en-US" dirty="0" smtClean="0"/>
                        <a:t>安山供应站</a:t>
                      </a:r>
                      <a:endParaRPr lang="zh-CN" altLang="en-US" dirty="0"/>
                    </a:p>
                  </a:txBody>
                  <a:tcPr anchor="ctr"/>
                </a:tc>
                <a:tc>
                  <a:txBody>
                    <a:bodyPr/>
                    <a:lstStyle/>
                    <a:p>
                      <a:pPr algn="ctr"/>
                      <a:r>
                        <a:rPr lang="en-US" altLang="zh-CN" dirty="0" smtClean="0"/>
                        <a:t>85</a:t>
                      </a:r>
                      <a:endParaRPr lang="zh-CN" altLang="en-US" dirty="0"/>
                    </a:p>
                  </a:txBody>
                  <a:tcPr anchor="ctr"/>
                </a:tc>
                <a:tc>
                  <a:txBody>
                    <a:bodyPr/>
                    <a:lstStyle/>
                    <a:p>
                      <a:pPr algn="ctr"/>
                      <a:r>
                        <a:rPr lang="en-US" altLang="zh-CN" dirty="0" smtClean="0"/>
                        <a:t>1</a:t>
                      </a:r>
                      <a:endParaRPr lang="zh-CN" altLang="en-US" dirty="0"/>
                    </a:p>
                  </a:txBody>
                  <a:tcPr anchor="ctr"/>
                </a:tc>
                <a:tc>
                  <a:txBody>
                    <a:bodyPr/>
                    <a:lstStyle/>
                    <a:p>
                      <a:pPr algn="ctr"/>
                      <a:r>
                        <a:rPr lang="en-US" altLang="zh-CN" dirty="0" smtClean="0"/>
                        <a:t>86</a:t>
                      </a:r>
                      <a:endParaRPr lang="zh-CN" altLang="en-US" dirty="0"/>
                    </a:p>
                  </a:txBody>
                  <a:tcPr anchor="ctr"/>
                </a:tc>
                <a:tc>
                  <a:txBody>
                    <a:bodyPr/>
                    <a:lstStyle/>
                    <a:p>
                      <a:pPr algn="ctr"/>
                      <a:endParaRPr lang="zh-CN" altLang="en-US" dirty="0"/>
                    </a:p>
                  </a:txBody>
                  <a:tcPr anchor="ctr"/>
                </a:tc>
              </a:tr>
              <a:tr h="411440">
                <a:tc>
                  <a:txBody>
                    <a:bodyPr/>
                    <a:lstStyle/>
                    <a:p>
                      <a:pPr algn="ctr"/>
                      <a:r>
                        <a:rPr lang="en-US" altLang="zh-CN" dirty="0" smtClean="0"/>
                        <a:t>6</a:t>
                      </a:r>
                      <a:endParaRPr lang="zh-CN"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dirty="0" smtClean="0"/>
                        <a:t>曹家滩供应站</a:t>
                      </a:r>
                    </a:p>
                  </a:txBody>
                  <a:tcPr anchor="ctr"/>
                </a:tc>
                <a:tc>
                  <a:txBody>
                    <a:bodyPr/>
                    <a:lstStyle/>
                    <a:p>
                      <a:pPr algn="ctr"/>
                      <a:r>
                        <a:rPr lang="en-US" altLang="zh-CN" dirty="0" smtClean="0"/>
                        <a:t>88</a:t>
                      </a:r>
                      <a:endParaRPr lang="zh-CN" altLang="en-US" dirty="0"/>
                    </a:p>
                  </a:txBody>
                  <a:tcPr anchor="ctr"/>
                </a:tc>
                <a:tc>
                  <a:txBody>
                    <a:bodyPr/>
                    <a:lstStyle/>
                    <a:p>
                      <a:pPr algn="ctr"/>
                      <a:r>
                        <a:rPr lang="en-US" altLang="zh-CN" dirty="0" smtClean="0"/>
                        <a:t>1</a:t>
                      </a:r>
                      <a:endParaRPr lang="zh-CN" altLang="en-US" dirty="0"/>
                    </a:p>
                  </a:txBody>
                  <a:tcPr anchor="ctr"/>
                </a:tc>
                <a:tc>
                  <a:txBody>
                    <a:bodyPr/>
                    <a:lstStyle/>
                    <a:p>
                      <a:pPr algn="ctr"/>
                      <a:r>
                        <a:rPr lang="en-US" altLang="zh-CN" dirty="0" smtClean="0"/>
                        <a:t>89</a:t>
                      </a:r>
                      <a:endParaRPr lang="zh-CN" altLang="en-US" dirty="0"/>
                    </a:p>
                  </a:txBody>
                  <a:tcPr anchor="ctr"/>
                </a:tc>
                <a:tc>
                  <a:txBody>
                    <a:bodyPr/>
                    <a:lstStyle/>
                    <a:p>
                      <a:pPr algn="ctr"/>
                      <a:endParaRPr lang="zh-CN" altLang="en-US" dirty="0"/>
                    </a:p>
                  </a:txBody>
                  <a:tcPr anchor="ctr"/>
                </a:tc>
              </a:tr>
              <a:tr h="360040">
                <a:tc>
                  <a:txBody>
                    <a:bodyPr/>
                    <a:lstStyle/>
                    <a:p>
                      <a:pPr algn="ctr"/>
                      <a:r>
                        <a:rPr lang="en-US" altLang="zh-CN" dirty="0" smtClean="0"/>
                        <a:t>7</a:t>
                      </a:r>
                      <a:endParaRPr lang="zh-CN" altLang="en-US" dirty="0"/>
                    </a:p>
                  </a:txBody>
                  <a:tcPr anchor="ctr"/>
                </a:tc>
                <a:tc>
                  <a:txBody>
                    <a:bodyPr/>
                    <a:lstStyle/>
                    <a:p>
                      <a:pPr algn="ctr"/>
                      <a:r>
                        <a:rPr lang="zh-CN" altLang="en-US" dirty="0" smtClean="0"/>
                        <a:t>小保当供应站</a:t>
                      </a:r>
                      <a:endParaRPr lang="zh-CN" altLang="en-US" dirty="0"/>
                    </a:p>
                  </a:txBody>
                  <a:tcPr anchor="ctr"/>
                </a:tc>
                <a:tc>
                  <a:txBody>
                    <a:bodyPr/>
                    <a:lstStyle/>
                    <a:p>
                      <a:pPr algn="ctr"/>
                      <a:r>
                        <a:rPr lang="en-US" altLang="zh-CN" dirty="0" smtClean="0"/>
                        <a:t>88</a:t>
                      </a:r>
                      <a:endParaRPr lang="zh-CN"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dirty="0" smtClean="0"/>
                        <a:t>0</a:t>
                      </a:r>
                      <a:endParaRPr lang="zh-CN" altLang="en-US" dirty="0" smtClean="0"/>
                    </a:p>
                  </a:txBody>
                  <a:tcPr anchor="ctr"/>
                </a:tc>
                <a:tc>
                  <a:txBody>
                    <a:bodyPr/>
                    <a:lstStyle/>
                    <a:p>
                      <a:pPr algn="ctr"/>
                      <a:r>
                        <a:rPr lang="en-US" altLang="zh-CN" dirty="0" smtClean="0"/>
                        <a:t>88</a:t>
                      </a:r>
                      <a:endParaRPr lang="zh-CN" altLang="en-US" dirty="0"/>
                    </a:p>
                  </a:txBody>
                  <a:tcPr anchor="ctr"/>
                </a:tc>
                <a:tc>
                  <a:txBody>
                    <a:bodyPr/>
                    <a:lstStyle/>
                    <a:p>
                      <a:pPr algn="ctr"/>
                      <a:endParaRPr lang="zh-CN" altLang="en-US" dirty="0"/>
                    </a:p>
                  </a:txBody>
                  <a:tcPr anchor="ctr"/>
                </a:tc>
              </a:tr>
              <a:tr h="354320">
                <a:tc>
                  <a:txBody>
                    <a:bodyPr/>
                    <a:lstStyle/>
                    <a:p>
                      <a:pPr algn="ctr"/>
                      <a:r>
                        <a:rPr lang="en-US" altLang="zh-CN" dirty="0" smtClean="0"/>
                        <a:t>8</a:t>
                      </a:r>
                      <a:endParaRPr lang="zh-CN" altLang="en-US" dirty="0"/>
                    </a:p>
                  </a:txBody>
                  <a:tcPr anchor="ctr"/>
                </a:tc>
                <a:tc>
                  <a:txBody>
                    <a:bodyPr/>
                    <a:lstStyle/>
                    <a:p>
                      <a:pPr algn="ctr"/>
                      <a:r>
                        <a:rPr lang="zh-CN" altLang="en-US" dirty="0" smtClean="0"/>
                        <a:t>张家峁供应站</a:t>
                      </a:r>
                      <a:endParaRPr lang="zh-CN" altLang="en-US" dirty="0"/>
                    </a:p>
                  </a:txBody>
                  <a:tcPr anchor="ctr"/>
                </a:tc>
                <a:tc>
                  <a:txBody>
                    <a:bodyPr/>
                    <a:lstStyle/>
                    <a:p>
                      <a:pPr algn="ctr"/>
                      <a:r>
                        <a:rPr lang="en-US" altLang="zh-CN" dirty="0" smtClean="0"/>
                        <a:t>95</a:t>
                      </a:r>
                      <a:endParaRPr lang="zh-CN" altLang="en-US" dirty="0"/>
                    </a:p>
                  </a:txBody>
                  <a:tcPr anchor="ctr"/>
                </a:tc>
                <a:tc>
                  <a:txBody>
                    <a:bodyPr/>
                    <a:lstStyle/>
                    <a:p>
                      <a:pPr algn="ctr"/>
                      <a:r>
                        <a:rPr lang="en-US" altLang="zh-CN" dirty="0" smtClean="0"/>
                        <a:t>1</a:t>
                      </a:r>
                      <a:endParaRPr lang="zh-CN" altLang="en-US" dirty="0"/>
                    </a:p>
                  </a:txBody>
                  <a:tcPr anchor="ctr"/>
                </a:tc>
                <a:tc>
                  <a:txBody>
                    <a:bodyPr/>
                    <a:lstStyle/>
                    <a:p>
                      <a:pPr algn="ctr"/>
                      <a:r>
                        <a:rPr lang="en-US" altLang="zh-CN" dirty="0" smtClean="0"/>
                        <a:t>96</a:t>
                      </a:r>
                      <a:endParaRPr lang="zh-CN" altLang="en-US" dirty="0"/>
                    </a:p>
                  </a:txBody>
                  <a:tcPr anchor="ctr"/>
                </a:tc>
                <a:tc>
                  <a:txBody>
                    <a:bodyPr/>
                    <a:lstStyle/>
                    <a:p>
                      <a:pPr algn="ctr"/>
                      <a:endParaRPr lang="zh-CN" altLang="en-US" dirty="0"/>
                    </a:p>
                  </a:txBody>
                  <a:tcPr anchor="ctr"/>
                </a:tc>
              </a:tr>
              <a:tr h="348600">
                <a:tc>
                  <a:txBody>
                    <a:bodyPr/>
                    <a:lstStyle/>
                    <a:p>
                      <a:pPr algn="ctr"/>
                      <a:r>
                        <a:rPr lang="en-US" altLang="zh-CN" dirty="0" smtClean="0"/>
                        <a:t>9</a:t>
                      </a:r>
                      <a:endParaRPr lang="zh-CN" altLang="en-US" dirty="0"/>
                    </a:p>
                  </a:txBody>
                  <a:tcPr anchor="ctr"/>
                </a:tc>
                <a:tc>
                  <a:txBody>
                    <a:bodyPr/>
                    <a:lstStyle/>
                    <a:p>
                      <a:pPr algn="ctr"/>
                      <a:r>
                        <a:rPr lang="zh-CN" altLang="en-US" dirty="0" smtClean="0"/>
                        <a:t>柠条塔供应站</a:t>
                      </a:r>
                      <a:endParaRPr lang="zh-CN" altLang="en-US" dirty="0"/>
                    </a:p>
                  </a:txBody>
                  <a:tcPr anchor="ctr"/>
                </a:tc>
                <a:tc>
                  <a:txBody>
                    <a:bodyPr/>
                    <a:lstStyle/>
                    <a:p>
                      <a:pPr algn="ctr"/>
                      <a:r>
                        <a:rPr lang="en-US" altLang="zh-CN" dirty="0" smtClean="0"/>
                        <a:t>96</a:t>
                      </a:r>
                      <a:endParaRPr lang="zh-CN" altLang="en-US" dirty="0"/>
                    </a:p>
                  </a:txBody>
                  <a:tcPr anchor="ctr"/>
                </a:tc>
                <a:tc>
                  <a:txBody>
                    <a:bodyPr/>
                    <a:lstStyle/>
                    <a:p>
                      <a:pPr algn="ctr"/>
                      <a:r>
                        <a:rPr lang="en-US" altLang="zh-CN" dirty="0" smtClean="0"/>
                        <a:t>2</a:t>
                      </a:r>
                      <a:endParaRPr lang="zh-CN" altLang="en-US" dirty="0"/>
                    </a:p>
                  </a:txBody>
                  <a:tcPr anchor="ctr"/>
                </a:tc>
                <a:tc>
                  <a:txBody>
                    <a:bodyPr/>
                    <a:lstStyle/>
                    <a:p>
                      <a:pPr algn="ctr"/>
                      <a:r>
                        <a:rPr lang="en-US" altLang="zh-CN" dirty="0" smtClean="0"/>
                        <a:t>98</a:t>
                      </a:r>
                      <a:endParaRPr lang="zh-CN" altLang="en-US" dirty="0"/>
                    </a:p>
                  </a:txBody>
                  <a:tcPr anchor="ctr"/>
                </a:tc>
                <a:tc>
                  <a:txBody>
                    <a:bodyPr/>
                    <a:lstStyle/>
                    <a:p>
                      <a:pPr algn="ctr"/>
                      <a:endParaRPr lang="zh-CN" altLang="en-US" dirty="0"/>
                    </a:p>
                  </a:txBody>
                  <a:tcPr anchor="ctr"/>
                </a:tc>
              </a:tr>
              <a:tr h="414888">
                <a:tc>
                  <a:txBody>
                    <a:bodyPr/>
                    <a:lstStyle/>
                    <a:p>
                      <a:pPr algn="ctr"/>
                      <a:r>
                        <a:rPr lang="en-US" altLang="zh-CN" dirty="0" smtClean="0"/>
                        <a:t>10</a:t>
                      </a:r>
                      <a:endParaRPr lang="zh-CN" altLang="en-US" dirty="0"/>
                    </a:p>
                  </a:txBody>
                  <a:tcPr anchor="ctr"/>
                </a:tc>
                <a:tc>
                  <a:txBody>
                    <a:bodyPr/>
                    <a:lstStyle/>
                    <a:p>
                      <a:pPr algn="ctr"/>
                      <a:r>
                        <a:rPr lang="zh-CN" altLang="en-US" dirty="0" smtClean="0"/>
                        <a:t>综合管理部</a:t>
                      </a:r>
                      <a:endParaRPr lang="zh-CN" altLang="en-US" dirty="0"/>
                    </a:p>
                  </a:txBody>
                  <a:tcPr anchor="ctr"/>
                </a:tc>
                <a:tc>
                  <a:txBody>
                    <a:bodyPr/>
                    <a:lstStyle/>
                    <a:p>
                      <a:pPr algn="ctr"/>
                      <a:r>
                        <a:rPr lang="en-US" altLang="zh-CN" dirty="0" smtClean="0"/>
                        <a:t>95</a:t>
                      </a:r>
                      <a:endParaRPr lang="zh-CN" altLang="en-US" dirty="0"/>
                    </a:p>
                  </a:txBody>
                  <a:tcPr anchor="ctr"/>
                </a:tc>
                <a:tc>
                  <a:txBody>
                    <a:bodyPr/>
                    <a:lstStyle/>
                    <a:p>
                      <a:pPr algn="ctr"/>
                      <a:r>
                        <a:rPr lang="en-US" altLang="zh-CN" dirty="0" smtClean="0"/>
                        <a:t>2</a:t>
                      </a:r>
                      <a:endParaRPr lang="zh-CN" altLang="en-US" dirty="0"/>
                    </a:p>
                  </a:txBody>
                  <a:tcPr anchor="ctr"/>
                </a:tc>
                <a:tc>
                  <a:txBody>
                    <a:bodyPr/>
                    <a:lstStyle/>
                    <a:p>
                      <a:pPr algn="ctr"/>
                      <a:r>
                        <a:rPr lang="en-US" altLang="zh-CN" dirty="0" smtClean="0"/>
                        <a:t>97</a:t>
                      </a:r>
                      <a:endParaRPr lang="zh-CN" altLang="en-US" dirty="0"/>
                    </a:p>
                  </a:txBody>
                  <a:tcPr anchor="ctr"/>
                </a:tc>
                <a:tc>
                  <a:txBody>
                    <a:bodyPr/>
                    <a:lstStyle/>
                    <a:p>
                      <a:pPr algn="ctr"/>
                      <a:endParaRPr lang="zh-CN" altLang="en-US" dirty="0"/>
                    </a:p>
                  </a:txBody>
                  <a:tcPr anchor="ctr"/>
                </a:tc>
              </a:tr>
              <a:tr h="432048">
                <a:tc>
                  <a:txBody>
                    <a:bodyPr/>
                    <a:lstStyle/>
                    <a:p>
                      <a:pPr algn="ctr"/>
                      <a:r>
                        <a:rPr lang="en-US" altLang="zh-CN" dirty="0" smtClean="0"/>
                        <a:t>11</a:t>
                      </a:r>
                      <a:endParaRPr lang="zh-CN" altLang="en-US" dirty="0"/>
                    </a:p>
                  </a:txBody>
                  <a:tcPr anchor="ctr"/>
                </a:tc>
                <a:tc>
                  <a:txBody>
                    <a:bodyPr/>
                    <a:lstStyle/>
                    <a:p>
                      <a:pPr algn="ctr"/>
                      <a:r>
                        <a:rPr lang="zh-CN" altLang="en-US" dirty="0" smtClean="0"/>
                        <a:t>党群工作部</a:t>
                      </a:r>
                      <a:endParaRPr lang="zh-CN" altLang="en-US" dirty="0"/>
                    </a:p>
                  </a:txBody>
                  <a:tcPr anchor="ctr"/>
                </a:tc>
                <a:tc>
                  <a:txBody>
                    <a:bodyPr/>
                    <a:lstStyle/>
                    <a:p>
                      <a:pPr algn="ctr"/>
                      <a:r>
                        <a:rPr lang="en-US" altLang="zh-CN" dirty="0" smtClean="0"/>
                        <a:t>95</a:t>
                      </a:r>
                      <a:endParaRPr lang="zh-CN" altLang="en-US" dirty="0"/>
                    </a:p>
                  </a:txBody>
                  <a:tcPr anchor="ctr"/>
                </a:tc>
                <a:tc>
                  <a:txBody>
                    <a:bodyPr/>
                    <a:lstStyle/>
                    <a:p>
                      <a:pPr algn="ctr"/>
                      <a:r>
                        <a:rPr lang="en-US" altLang="zh-CN" dirty="0" smtClean="0"/>
                        <a:t>2</a:t>
                      </a:r>
                      <a:endParaRPr lang="zh-CN" altLang="en-US" dirty="0"/>
                    </a:p>
                  </a:txBody>
                  <a:tcPr anchor="ctr"/>
                </a:tc>
                <a:tc>
                  <a:txBody>
                    <a:bodyPr/>
                    <a:lstStyle/>
                    <a:p>
                      <a:pPr algn="ctr"/>
                      <a:r>
                        <a:rPr lang="en-US" altLang="zh-CN" dirty="0" smtClean="0"/>
                        <a:t>97</a:t>
                      </a:r>
                      <a:endParaRPr lang="zh-CN" altLang="en-US" dirty="0"/>
                    </a:p>
                  </a:txBody>
                  <a:tcPr anchor="ctr"/>
                </a:tc>
                <a:tc>
                  <a:txBody>
                    <a:bodyPr/>
                    <a:lstStyle/>
                    <a:p>
                      <a:pPr algn="ctr"/>
                      <a:endParaRPr lang="zh-CN" altLang="en-US" dirty="0"/>
                    </a:p>
                  </a:txBody>
                  <a:tcPr anchor="ctr"/>
                </a:tc>
              </a:tr>
              <a:tr h="360040">
                <a:tc>
                  <a:txBody>
                    <a:bodyPr/>
                    <a:lstStyle/>
                    <a:p>
                      <a:pPr algn="ctr"/>
                      <a:r>
                        <a:rPr lang="en-US" altLang="zh-CN" dirty="0" smtClean="0"/>
                        <a:t>12</a:t>
                      </a:r>
                      <a:endParaRPr lang="zh-CN" altLang="en-US" dirty="0"/>
                    </a:p>
                  </a:txBody>
                  <a:tcPr anchor="ctr"/>
                </a:tc>
                <a:tc>
                  <a:txBody>
                    <a:bodyPr/>
                    <a:lstStyle/>
                    <a:p>
                      <a:pPr algn="ctr"/>
                      <a:r>
                        <a:rPr lang="zh-CN" altLang="en-US" dirty="0" smtClean="0"/>
                        <a:t>物资管理部</a:t>
                      </a:r>
                      <a:endParaRPr lang="zh-CN" altLang="en-US" dirty="0"/>
                    </a:p>
                  </a:txBody>
                  <a:tcPr anchor="ctr"/>
                </a:tc>
                <a:tc>
                  <a:txBody>
                    <a:bodyPr/>
                    <a:lstStyle/>
                    <a:p>
                      <a:pPr algn="ctr"/>
                      <a:r>
                        <a:rPr lang="en-US" altLang="zh-CN" dirty="0" smtClean="0"/>
                        <a:t>95</a:t>
                      </a:r>
                      <a:endParaRPr lang="zh-CN" altLang="en-US" dirty="0"/>
                    </a:p>
                  </a:txBody>
                  <a:tcPr anchor="ctr"/>
                </a:tc>
                <a:tc>
                  <a:txBody>
                    <a:bodyPr/>
                    <a:lstStyle/>
                    <a:p>
                      <a:pPr algn="ctr"/>
                      <a:r>
                        <a:rPr lang="en-US" altLang="zh-CN" dirty="0" smtClean="0"/>
                        <a:t>1</a:t>
                      </a:r>
                      <a:endParaRPr lang="zh-CN" altLang="en-US" dirty="0"/>
                    </a:p>
                  </a:txBody>
                  <a:tcPr anchor="ctr"/>
                </a:tc>
                <a:tc>
                  <a:txBody>
                    <a:bodyPr/>
                    <a:lstStyle/>
                    <a:p>
                      <a:pPr algn="ctr"/>
                      <a:r>
                        <a:rPr lang="en-US" altLang="zh-CN" dirty="0" smtClean="0"/>
                        <a:t>96</a:t>
                      </a:r>
                      <a:endParaRPr lang="zh-CN" altLang="en-US" dirty="0"/>
                    </a:p>
                  </a:txBody>
                  <a:tcPr anchor="ctr"/>
                </a:tc>
                <a:tc>
                  <a:txBody>
                    <a:bodyPr/>
                    <a:lstStyle/>
                    <a:p>
                      <a:pPr algn="ctr"/>
                      <a:endParaRPr lang="zh-CN" altLang="en-US" dirty="0"/>
                    </a:p>
                  </a:txBody>
                  <a:tcPr anchor="ctr"/>
                </a:tc>
              </a:tr>
              <a:tr h="570344">
                <a:tc>
                  <a:txBody>
                    <a:bodyPr/>
                    <a:lstStyle/>
                    <a:p>
                      <a:pPr algn="ctr"/>
                      <a:r>
                        <a:rPr lang="en-US" altLang="zh-CN" dirty="0" smtClean="0"/>
                        <a:t>13</a:t>
                      </a:r>
                      <a:endParaRPr lang="zh-CN"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dirty="0" smtClean="0"/>
                        <a:t>其他部门得分（财务、采购、市场）</a:t>
                      </a:r>
                    </a:p>
                  </a:txBody>
                  <a:tcPr anchor="ctr"/>
                </a:tc>
                <a:tc gridSpan="2">
                  <a:txBody>
                    <a:bodyPr/>
                    <a:lstStyle/>
                    <a:p>
                      <a:pPr algn="ctr"/>
                      <a:r>
                        <a:rPr lang="zh-CN" altLang="en-US" dirty="0" smtClean="0"/>
                        <a:t>取供应站平均分</a:t>
                      </a:r>
                      <a:endParaRPr lang="zh-CN" altLang="en-US" dirty="0"/>
                    </a:p>
                  </a:txBody>
                  <a:tcPr anchor="ctr"/>
                </a:tc>
                <a:tc hMerge="1">
                  <a:txBody>
                    <a:bodyPr/>
                    <a:lstStyle/>
                    <a:p>
                      <a:endParaRPr lang="zh-CN" altLang="en-US"/>
                    </a:p>
                  </a:txBody>
                  <a:tcPr/>
                </a:tc>
                <a:tc>
                  <a:txBody>
                    <a:bodyPr/>
                    <a:lstStyle/>
                    <a:p>
                      <a:pPr algn="ctr"/>
                      <a:r>
                        <a:rPr lang="en-US" altLang="zh-CN" dirty="0" smtClean="0"/>
                        <a:t>95</a:t>
                      </a:r>
                      <a:endParaRPr lang="zh-CN" altLang="en-US" dirty="0"/>
                    </a:p>
                  </a:txBody>
                  <a:tcPr anchor="ctr"/>
                </a:tc>
                <a:tc>
                  <a:txBody>
                    <a:bodyPr/>
                    <a:lstStyle/>
                    <a:p>
                      <a:pPr algn="ctr"/>
                      <a:endParaRPr lang="zh-CN" altLang="en-US" dirty="0"/>
                    </a:p>
                  </a:txBody>
                  <a:tcPr anchor="ct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179512" y="565551"/>
            <a:ext cx="8690146" cy="5073194"/>
          </a:xfrm>
          <a:prstGeom prst="rect">
            <a:avLst/>
          </a:prstGeom>
          <a:noFill/>
          <a:ln w="9525">
            <a:noFill/>
            <a:miter lim="800000"/>
            <a:headEnd/>
            <a:tailEnd/>
          </a:ln>
        </p:spPr>
      </p:pic>
      <p:sp>
        <p:nvSpPr>
          <p:cNvPr id="3" name="矩形 2"/>
          <p:cNvSpPr/>
          <p:nvPr/>
        </p:nvSpPr>
        <p:spPr>
          <a:xfrm>
            <a:off x="179512" y="88497"/>
            <a:ext cx="3905236" cy="477054"/>
          </a:xfrm>
          <a:prstGeom prst="rect">
            <a:avLst/>
          </a:prstGeom>
        </p:spPr>
        <p:txBody>
          <a:bodyPr wrap="none">
            <a:spAutoFit/>
          </a:bodyPr>
          <a:lstStyle/>
          <a:p>
            <a:pPr>
              <a:lnSpc>
                <a:spcPts val="3000"/>
              </a:lnSpc>
            </a:pPr>
            <a:r>
              <a:rPr lang="en-US" altLang="zh-CN" b="1" dirty="0" smtClean="0">
                <a:latin typeface="+mn-ea"/>
                <a:sym typeface="+mn-ea"/>
              </a:rPr>
              <a:t>4.</a:t>
            </a:r>
            <a:r>
              <a:rPr lang="zh-CN" altLang="en-US" b="1" dirty="0" smtClean="0">
                <a:latin typeface="+mn-ea"/>
                <a:sym typeface="+mn-ea"/>
              </a:rPr>
              <a:t>百日安全通讯稿件发表及加分情况</a:t>
            </a:r>
            <a:endParaRPr lang="zh-CN" altLang="zh-CN" dirty="0"/>
          </a:p>
        </p:txBody>
      </p:sp>
      <p:sp>
        <p:nvSpPr>
          <p:cNvPr id="4" name="矩形 3"/>
          <p:cNvSpPr/>
          <p:nvPr/>
        </p:nvSpPr>
        <p:spPr>
          <a:xfrm>
            <a:off x="179512" y="5638745"/>
            <a:ext cx="8690146" cy="646331"/>
          </a:xfrm>
          <a:prstGeom prst="rect">
            <a:avLst/>
          </a:prstGeom>
        </p:spPr>
        <p:txBody>
          <a:bodyPr wrap="square">
            <a:spAutoFit/>
          </a:bodyPr>
          <a:lstStyle/>
          <a:p>
            <a:r>
              <a:rPr lang="en-US" altLang="zh-CN" b="1" dirty="0" smtClean="0">
                <a:latin typeface="+mn-ea"/>
                <a:sym typeface="+mn-ea"/>
              </a:rPr>
              <a:t>5.</a:t>
            </a:r>
            <a:r>
              <a:rPr lang="zh-CN" altLang="en-US" b="1" dirty="0" smtClean="0">
                <a:latin typeface="+mn-ea"/>
                <a:sym typeface="+mn-ea"/>
              </a:rPr>
              <a:t> 奖金兑现</a:t>
            </a:r>
            <a:endParaRPr lang="en-US" altLang="zh-CN" b="1" dirty="0" smtClean="0">
              <a:latin typeface="+mn-ea"/>
              <a:sym typeface="+mn-ea"/>
            </a:endParaRPr>
          </a:p>
          <a:p>
            <a:r>
              <a:rPr lang="zh-CN" altLang="en-US" b="1" dirty="0" smtClean="0">
                <a:latin typeface="+mn-ea"/>
                <a:sym typeface="+mn-ea"/>
              </a:rPr>
              <a:t>    各部门、站库：百日安全奖金将结合物资集团和公司考核情况进行兑现。 </a:t>
            </a:r>
            <a:endParaRPr lang="en-US" altLang="zh-CN" b="1" dirty="0" smtClean="0">
              <a:latin typeface="+mn-ea"/>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395536" y="364535"/>
            <a:ext cx="4833374" cy="412934"/>
          </a:xfrm>
          <a:prstGeom prst="rect">
            <a:avLst/>
          </a:prstGeom>
        </p:spPr>
        <p:txBody>
          <a:bodyPr wrap="none">
            <a:spAutoFit/>
          </a:bodyPr>
          <a:lstStyle/>
          <a:p>
            <a:pPr>
              <a:lnSpc>
                <a:spcPts val="2500"/>
              </a:lnSpc>
            </a:pPr>
            <a:r>
              <a:rPr lang="zh-CN" altLang="en-US" b="1" dirty="0" smtClean="0">
                <a:latin typeface="+mn-ea"/>
                <a:sym typeface="+mn-ea"/>
              </a:rPr>
              <a:t>（三）物资管理员实物认物</a:t>
            </a:r>
            <a:r>
              <a:rPr lang="zh-CN" altLang="en-US" b="1" dirty="0" smtClean="0">
                <a:latin typeface="+mn-ea"/>
                <a:sym typeface="方正小标宋简体" pitchFamily="65" charset="-122"/>
              </a:rPr>
              <a:t>应知必会抽查情况</a:t>
            </a:r>
            <a:endParaRPr lang="zh-CN" altLang="en-US" b="1" dirty="0" smtClean="0">
              <a:latin typeface="+mn-ea"/>
              <a:sym typeface="+mn-ea"/>
            </a:endParaRPr>
          </a:p>
        </p:txBody>
      </p:sp>
      <p:graphicFrame>
        <p:nvGraphicFramePr>
          <p:cNvPr id="5" name="表格 4"/>
          <p:cNvGraphicFramePr>
            <a:graphicFrameLocks noGrp="1"/>
          </p:cNvGraphicFramePr>
          <p:nvPr/>
        </p:nvGraphicFramePr>
        <p:xfrm>
          <a:off x="395536" y="777474"/>
          <a:ext cx="8208913" cy="5387829"/>
        </p:xfrm>
        <a:graphic>
          <a:graphicData uri="http://schemas.openxmlformats.org/drawingml/2006/table">
            <a:tbl>
              <a:tblPr/>
              <a:tblGrid>
                <a:gridCol w="552405"/>
                <a:gridCol w="1527239"/>
                <a:gridCol w="1839999"/>
                <a:gridCol w="1153554"/>
                <a:gridCol w="958586"/>
                <a:gridCol w="1397263"/>
                <a:gridCol w="779867"/>
              </a:tblGrid>
              <a:tr h="438245">
                <a:tc>
                  <a:txBody>
                    <a:bodyPr/>
                    <a:lstStyle/>
                    <a:p>
                      <a:pPr algn="ctr" rtl="0" fontAlgn="ctr"/>
                      <a:r>
                        <a:rPr lang="zh-CN" altLang="en-US" sz="1400" b="1" i="0" u="none" strike="noStrike" dirty="0">
                          <a:solidFill>
                            <a:srgbClr val="000000"/>
                          </a:solidFill>
                          <a:latin typeface="宋体"/>
                        </a:rPr>
                        <a:t>序号</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1" i="0" u="none" strike="noStrike" dirty="0">
                          <a:solidFill>
                            <a:srgbClr val="000000"/>
                          </a:solidFill>
                          <a:latin typeface="宋体"/>
                        </a:rPr>
                        <a:t>站库</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1" i="0" u="none" strike="noStrike" dirty="0">
                          <a:solidFill>
                            <a:srgbClr val="000000"/>
                          </a:solidFill>
                          <a:latin typeface="宋体"/>
                        </a:rPr>
                        <a:t>职务</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1" i="0" u="none" strike="noStrike">
                          <a:solidFill>
                            <a:srgbClr val="000000"/>
                          </a:solidFill>
                          <a:latin typeface="宋体"/>
                        </a:rPr>
                        <a:t>姓名</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1" i="0" u="none" strike="noStrike">
                          <a:solidFill>
                            <a:srgbClr val="000000"/>
                          </a:solidFill>
                          <a:latin typeface="宋体"/>
                        </a:rPr>
                        <a:t>抽查项数</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1" i="0" u="none" strike="noStrike">
                          <a:solidFill>
                            <a:srgbClr val="000000"/>
                          </a:solidFill>
                          <a:latin typeface="宋体"/>
                        </a:rPr>
                        <a:t>抽查情况</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1" i="0" u="none" strike="noStrike">
                          <a:solidFill>
                            <a:srgbClr val="000000"/>
                          </a:solidFill>
                          <a:latin typeface="宋体"/>
                        </a:rPr>
                        <a:t>备注</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9349">
                <a:tc>
                  <a:txBody>
                    <a:bodyPr/>
                    <a:lstStyle/>
                    <a:p>
                      <a:pPr algn="ctr" rtl="0" fontAlgn="ctr"/>
                      <a:r>
                        <a:rPr lang="en-US" altLang="zh-CN" sz="1400" b="0" i="0" u="none" strike="noStrike">
                          <a:solidFill>
                            <a:srgbClr val="000000"/>
                          </a:solidFill>
                          <a:latin typeface="宋体"/>
                        </a:rPr>
                        <a:t>1</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rtl="0" fontAlgn="ctr"/>
                      <a:r>
                        <a:rPr lang="zh-CN" altLang="en-US" sz="1400" b="0" i="0" u="none" strike="noStrike">
                          <a:solidFill>
                            <a:srgbClr val="000000"/>
                          </a:solidFill>
                          <a:latin typeface="宋体"/>
                        </a:rPr>
                        <a:t>物资总库</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dirty="0">
                          <a:solidFill>
                            <a:srgbClr val="000000"/>
                          </a:solidFill>
                          <a:latin typeface="宋体"/>
                        </a:rPr>
                        <a:t>计划员</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a:solidFill>
                            <a:srgbClr val="000000"/>
                          </a:solidFill>
                          <a:latin typeface="宋体"/>
                        </a:rPr>
                        <a:t>贾  玺</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rtl="0" fontAlgn="ctr"/>
                      <a:r>
                        <a:rPr lang="en-US" altLang="zh-CN" sz="1400" b="0" i="0" u="none" strike="noStrike">
                          <a:solidFill>
                            <a:srgbClr val="000000"/>
                          </a:solidFill>
                          <a:latin typeface="宋体"/>
                        </a:rPr>
                        <a:t>15</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400" b="0" i="0" u="none" strike="noStrike">
                          <a:solidFill>
                            <a:srgbClr val="000000"/>
                          </a:solidFill>
                          <a:latin typeface="宋体"/>
                        </a:rPr>
                        <a:t>1</a:t>
                      </a:r>
                      <a:r>
                        <a:rPr lang="zh-CN" altLang="en-US" sz="1400" b="0" i="0" u="none" strike="noStrike">
                          <a:solidFill>
                            <a:srgbClr val="000000"/>
                          </a:solidFill>
                          <a:latin typeface="宋体"/>
                        </a:rPr>
                        <a:t>条未通过</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rtl="0" fontAlgn="ctr"/>
                      <a:r>
                        <a:rPr lang="zh-CN" altLang="en-US" sz="1400" b="0" i="0" u="none" strike="noStrike">
                          <a:solidFill>
                            <a:srgbClr val="000000"/>
                          </a:solidFill>
                          <a:latin typeface="宋体"/>
                        </a:rPr>
                        <a:t>　</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9349">
                <a:tc>
                  <a:txBody>
                    <a:bodyPr/>
                    <a:lstStyle/>
                    <a:p>
                      <a:pPr algn="ctr" rtl="0" fontAlgn="ctr"/>
                      <a:r>
                        <a:rPr lang="en-US" altLang="zh-CN" sz="1400" b="0" i="0" u="none" strike="noStrike">
                          <a:solidFill>
                            <a:srgbClr val="000000"/>
                          </a:solidFill>
                          <a:latin typeface="宋体"/>
                        </a:rPr>
                        <a:t>2</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rtl="0" fontAlgn="ctr"/>
                      <a:r>
                        <a:rPr lang="zh-CN" altLang="en-US" sz="1400" b="0" i="0" u="none" strike="noStrike" dirty="0">
                          <a:solidFill>
                            <a:srgbClr val="000000"/>
                          </a:solidFill>
                          <a:latin typeface="宋体"/>
                        </a:rPr>
                        <a:t>物资管理员</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dirty="0">
                          <a:solidFill>
                            <a:srgbClr val="000000"/>
                          </a:solidFill>
                          <a:latin typeface="宋体"/>
                        </a:rPr>
                        <a:t>李  飞</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rtl="0" fontAlgn="ctr"/>
                      <a:r>
                        <a:rPr lang="zh-CN" altLang="en-US" sz="1400" b="0" i="0" u="none" strike="noStrike">
                          <a:solidFill>
                            <a:srgbClr val="000000"/>
                          </a:solidFill>
                          <a:latin typeface="宋体"/>
                        </a:rPr>
                        <a:t>全部通过</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r>
              <a:tr h="309349">
                <a:tc>
                  <a:txBody>
                    <a:bodyPr/>
                    <a:lstStyle/>
                    <a:p>
                      <a:pPr algn="ctr" rtl="0" fontAlgn="ctr"/>
                      <a:r>
                        <a:rPr lang="en-US" altLang="zh-CN" sz="1400" b="0" i="0" u="none" strike="noStrike">
                          <a:solidFill>
                            <a:srgbClr val="000000"/>
                          </a:solidFill>
                          <a:latin typeface="宋体"/>
                        </a:rPr>
                        <a:t>3</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rtl="0" fontAlgn="ctr"/>
                      <a:r>
                        <a:rPr lang="zh-CN" altLang="en-US" sz="1400" b="0" i="0" u="none" strike="noStrike">
                          <a:solidFill>
                            <a:srgbClr val="000000"/>
                          </a:solidFill>
                          <a:latin typeface="宋体"/>
                        </a:rPr>
                        <a:t>物资管理员</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dirty="0">
                          <a:solidFill>
                            <a:srgbClr val="000000"/>
                          </a:solidFill>
                          <a:latin typeface="宋体"/>
                        </a:rPr>
                        <a:t>王  伟</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rtl="0" fontAlgn="ctr"/>
                      <a:r>
                        <a:rPr lang="en-US" altLang="zh-CN" sz="1400" b="0" i="0" u="none" strike="noStrike">
                          <a:solidFill>
                            <a:srgbClr val="000000"/>
                          </a:solidFill>
                          <a:latin typeface="宋体"/>
                        </a:rPr>
                        <a:t>1</a:t>
                      </a:r>
                      <a:r>
                        <a:rPr lang="zh-CN" altLang="en-US" sz="1400" b="0" i="0" u="none" strike="noStrike">
                          <a:solidFill>
                            <a:srgbClr val="000000"/>
                          </a:solidFill>
                          <a:latin typeface="宋体"/>
                        </a:rPr>
                        <a:t>条未通过</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r>
              <a:tr h="309349">
                <a:tc>
                  <a:txBody>
                    <a:bodyPr/>
                    <a:lstStyle/>
                    <a:p>
                      <a:pPr algn="ctr" rtl="0" fontAlgn="ctr"/>
                      <a:r>
                        <a:rPr lang="en-US" altLang="zh-CN" sz="1400" b="0" i="0" u="none" strike="noStrike">
                          <a:solidFill>
                            <a:srgbClr val="000000"/>
                          </a:solidFill>
                          <a:latin typeface="宋体"/>
                        </a:rPr>
                        <a:t>4</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zh-CN" altLang="en-US" sz="1400" b="0" i="0" u="none" strike="noStrike">
                          <a:solidFill>
                            <a:srgbClr val="000000"/>
                          </a:solidFill>
                          <a:latin typeface="宋体"/>
                        </a:rPr>
                        <a:t>红柳林供应站</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a:solidFill>
                            <a:srgbClr val="000000"/>
                          </a:solidFill>
                          <a:latin typeface="宋体"/>
                        </a:rPr>
                        <a:t>物资管理员</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a:solidFill>
                            <a:srgbClr val="000000"/>
                          </a:solidFill>
                          <a:latin typeface="宋体"/>
                        </a:rPr>
                        <a:t>刘鹏飞</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en-US" altLang="zh-CN" sz="1400" b="0" i="0" u="none" strike="noStrike" dirty="0">
                          <a:solidFill>
                            <a:srgbClr val="000000"/>
                          </a:solidFill>
                          <a:latin typeface="宋体"/>
                        </a:rPr>
                        <a:t>15</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a:solidFill>
                            <a:srgbClr val="000000"/>
                          </a:solidFill>
                          <a:latin typeface="宋体"/>
                        </a:rPr>
                        <a:t>全部通过</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zh-CN" altLang="en-US" sz="1400" b="1" i="0" u="none" strike="noStrike">
                          <a:solidFill>
                            <a:srgbClr val="000000"/>
                          </a:solidFill>
                          <a:latin typeface="宋体"/>
                        </a:rPr>
                        <a:t>　</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9349">
                <a:tc>
                  <a:txBody>
                    <a:bodyPr/>
                    <a:lstStyle/>
                    <a:p>
                      <a:pPr algn="ctr" rtl="0" fontAlgn="ctr"/>
                      <a:r>
                        <a:rPr lang="en-US" altLang="zh-CN" sz="1400" b="0" i="0" u="none" strike="noStrike">
                          <a:solidFill>
                            <a:srgbClr val="000000"/>
                          </a:solidFill>
                          <a:latin typeface="宋体"/>
                        </a:rPr>
                        <a:t>5</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rtl="0" fontAlgn="ctr"/>
                      <a:r>
                        <a:rPr lang="zh-CN" altLang="en-US" sz="1400" b="0" i="0" u="none" strike="noStrike">
                          <a:solidFill>
                            <a:srgbClr val="000000"/>
                          </a:solidFill>
                          <a:latin typeface="宋体"/>
                        </a:rPr>
                        <a:t>物资管理员</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dirty="0">
                          <a:solidFill>
                            <a:srgbClr val="000000"/>
                          </a:solidFill>
                          <a:latin typeface="宋体"/>
                        </a:rPr>
                        <a:t>祁  扬</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rtl="0" fontAlgn="ctr"/>
                      <a:r>
                        <a:rPr lang="zh-CN" altLang="en-US" sz="1400" b="0" i="0" u="none" strike="noStrike">
                          <a:solidFill>
                            <a:srgbClr val="000000"/>
                          </a:solidFill>
                          <a:latin typeface="宋体"/>
                        </a:rPr>
                        <a:t>全部通过</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r>
              <a:tr h="309349">
                <a:tc>
                  <a:txBody>
                    <a:bodyPr/>
                    <a:lstStyle/>
                    <a:p>
                      <a:pPr algn="ctr" rtl="0" fontAlgn="ctr"/>
                      <a:r>
                        <a:rPr lang="en-US" altLang="zh-CN" sz="1400" b="0" i="0" u="none" strike="noStrike">
                          <a:solidFill>
                            <a:srgbClr val="000000"/>
                          </a:solidFill>
                          <a:latin typeface="宋体"/>
                        </a:rPr>
                        <a:t>6</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rtl="0" fontAlgn="ctr"/>
                      <a:r>
                        <a:rPr lang="zh-CN" altLang="en-US" sz="1400" b="0" i="0" u="none" strike="noStrike">
                          <a:solidFill>
                            <a:srgbClr val="000000"/>
                          </a:solidFill>
                          <a:latin typeface="宋体"/>
                        </a:rPr>
                        <a:t>柠条塔供应站</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a:solidFill>
                            <a:srgbClr val="000000"/>
                          </a:solidFill>
                          <a:latin typeface="宋体"/>
                        </a:rPr>
                        <a:t>计划员</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a:solidFill>
                            <a:srgbClr val="000000"/>
                          </a:solidFill>
                          <a:latin typeface="宋体"/>
                        </a:rPr>
                        <a:t>师胜东</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rtl="0" fontAlgn="ctr"/>
                      <a:r>
                        <a:rPr lang="en-US" altLang="zh-CN" sz="1400" b="0" i="0" u="none" strike="noStrike" dirty="0">
                          <a:solidFill>
                            <a:srgbClr val="000000"/>
                          </a:solidFill>
                          <a:latin typeface="宋体"/>
                        </a:rPr>
                        <a:t>15</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400" b="0" i="0" u="none" strike="noStrike" dirty="0">
                          <a:solidFill>
                            <a:srgbClr val="000000"/>
                          </a:solidFill>
                          <a:latin typeface="宋体"/>
                        </a:rPr>
                        <a:t>1</a:t>
                      </a:r>
                      <a:r>
                        <a:rPr lang="zh-CN" altLang="en-US" sz="1400" b="0" i="0" u="none" strike="noStrike" dirty="0">
                          <a:solidFill>
                            <a:srgbClr val="000000"/>
                          </a:solidFill>
                          <a:latin typeface="宋体"/>
                        </a:rPr>
                        <a:t>条未通过</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1" i="0" u="none" strike="noStrike">
                          <a:solidFill>
                            <a:srgbClr val="000000"/>
                          </a:solidFill>
                          <a:latin typeface="宋体"/>
                        </a:rPr>
                        <a:t>　</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9349">
                <a:tc>
                  <a:txBody>
                    <a:bodyPr/>
                    <a:lstStyle/>
                    <a:p>
                      <a:pPr algn="ctr" rtl="0" fontAlgn="ctr"/>
                      <a:r>
                        <a:rPr lang="en-US" altLang="zh-CN" sz="1400" b="0" i="0" u="none" strike="noStrike">
                          <a:solidFill>
                            <a:srgbClr val="000000"/>
                          </a:solidFill>
                          <a:latin typeface="宋体"/>
                        </a:rPr>
                        <a:t>7</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rtl="0" fontAlgn="ctr"/>
                      <a:r>
                        <a:rPr lang="zh-CN" altLang="en-US" sz="1400" b="0" i="0" u="none" strike="noStrike">
                          <a:solidFill>
                            <a:srgbClr val="000000"/>
                          </a:solidFill>
                          <a:latin typeface="宋体"/>
                        </a:rPr>
                        <a:t>计划员</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a:solidFill>
                            <a:srgbClr val="000000"/>
                          </a:solidFill>
                          <a:latin typeface="宋体"/>
                        </a:rPr>
                        <a:t>杨  宇</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rtl="0" fontAlgn="ctr"/>
                      <a:r>
                        <a:rPr lang="zh-CN" altLang="en-US" sz="1400" b="0" i="0" u="none" strike="noStrike" dirty="0">
                          <a:solidFill>
                            <a:srgbClr val="000000"/>
                          </a:solidFill>
                          <a:latin typeface="宋体"/>
                        </a:rPr>
                        <a:t>全部通过</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1" i="0" u="none" strike="noStrike">
                          <a:solidFill>
                            <a:srgbClr val="000000"/>
                          </a:solidFill>
                          <a:latin typeface="宋体"/>
                        </a:rPr>
                        <a:t>　</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9349">
                <a:tc>
                  <a:txBody>
                    <a:bodyPr/>
                    <a:lstStyle/>
                    <a:p>
                      <a:pPr algn="ctr" rtl="0" fontAlgn="ctr"/>
                      <a:r>
                        <a:rPr lang="en-US" altLang="zh-CN" sz="1400" b="0" i="0" u="none" strike="noStrike">
                          <a:solidFill>
                            <a:srgbClr val="000000"/>
                          </a:solidFill>
                          <a:latin typeface="宋体"/>
                        </a:rPr>
                        <a:t>8</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rtl="0" fontAlgn="ctr"/>
                      <a:r>
                        <a:rPr lang="zh-CN" altLang="en-US" sz="1400" b="0" i="0" u="none" strike="noStrike">
                          <a:solidFill>
                            <a:srgbClr val="000000"/>
                          </a:solidFill>
                          <a:latin typeface="宋体"/>
                        </a:rPr>
                        <a:t>物资管理员</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a:solidFill>
                            <a:srgbClr val="000000"/>
                          </a:solidFill>
                          <a:latin typeface="宋体"/>
                        </a:rPr>
                        <a:t>康书涛</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rtl="0" fontAlgn="ctr"/>
                      <a:r>
                        <a:rPr lang="zh-CN" altLang="en-US" sz="1400" b="0" i="0" u="none" strike="noStrike" dirty="0">
                          <a:solidFill>
                            <a:srgbClr val="000000"/>
                          </a:solidFill>
                          <a:latin typeface="宋体"/>
                        </a:rPr>
                        <a:t>全部通过</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a:solidFill>
                            <a:srgbClr val="000000"/>
                          </a:solidFill>
                          <a:latin typeface="宋体"/>
                        </a:rPr>
                        <a:t>　</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9349">
                <a:tc>
                  <a:txBody>
                    <a:bodyPr/>
                    <a:lstStyle/>
                    <a:p>
                      <a:pPr algn="ctr" rtl="0" fontAlgn="ctr"/>
                      <a:r>
                        <a:rPr lang="en-US" altLang="zh-CN" sz="1400" b="0" i="0" u="none" strike="noStrike">
                          <a:solidFill>
                            <a:srgbClr val="000000"/>
                          </a:solidFill>
                          <a:latin typeface="宋体"/>
                        </a:rPr>
                        <a:t>9</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rtl="0" fontAlgn="ctr"/>
                      <a:r>
                        <a:rPr lang="zh-CN" altLang="en-US" sz="1400" b="0" i="0" u="none" strike="noStrike">
                          <a:solidFill>
                            <a:srgbClr val="000000"/>
                          </a:solidFill>
                          <a:latin typeface="宋体"/>
                        </a:rPr>
                        <a:t>张家峁供应站</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a:solidFill>
                            <a:srgbClr val="000000"/>
                          </a:solidFill>
                          <a:latin typeface="宋体"/>
                        </a:rPr>
                        <a:t>物资计划员兼管理员</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a:solidFill>
                            <a:srgbClr val="000000"/>
                          </a:solidFill>
                          <a:latin typeface="宋体"/>
                        </a:rPr>
                        <a:t>谢  怡</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rtl="0" fontAlgn="ctr"/>
                      <a:r>
                        <a:rPr lang="en-US" altLang="zh-CN" sz="1400" b="0" i="0" u="none" strike="noStrike">
                          <a:solidFill>
                            <a:srgbClr val="000000"/>
                          </a:solidFill>
                          <a:latin typeface="宋体"/>
                        </a:rPr>
                        <a:t>15</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400" b="0" i="0" u="none" strike="noStrike" dirty="0">
                          <a:solidFill>
                            <a:srgbClr val="000000"/>
                          </a:solidFill>
                          <a:latin typeface="宋体"/>
                        </a:rPr>
                        <a:t>2</a:t>
                      </a:r>
                      <a:r>
                        <a:rPr lang="zh-CN" altLang="en-US" sz="1400" b="0" i="0" u="none" strike="noStrike" dirty="0">
                          <a:solidFill>
                            <a:srgbClr val="000000"/>
                          </a:solidFill>
                          <a:latin typeface="宋体"/>
                        </a:rPr>
                        <a:t>条未通过</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3">
                  <a:txBody>
                    <a:bodyPr/>
                    <a:lstStyle/>
                    <a:p>
                      <a:pPr algn="ctr" rtl="0" fontAlgn="ctr"/>
                      <a:r>
                        <a:rPr lang="zh-CN" altLang="en-US" sz="1400" b="0" i="0" u="none" strike="noStrike">
                          <a:solidFill>
                            <a:srgbClr val="000000"/>
                          </a:solidFill>
                          <a:latin typeface="宋体"/>
                        </a:rPr>
                        <a:t>　</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9349">
                <a:tc>
                  <a:txBody>
                    <a:bodyPr/>
                    <a:lstStyle/>
                    <a:p>
                      <a:pPr algn="ctr" rtl="0" fontAlgn="ctr"/>
                      <a:r>
                        <a:rPr lang="en-US" altLang="zh-CN" sz="1400" b="0" i="0" u="none" strike="noStrike">
                          <a:solidFill>
                            <a:srgbClr val="000000"/>
                          </a:solidFill>
                          <a:latin typeface="宋体"/>
                        </a:rPr>
                        <a:t>10</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rtl="0" fontAlgn="ctr"/>
                      <a:r>
                        <a:rPr lang="zh-CN" altLang="en-US" sz="1400" b="0" i="0" u="none" strike="noStrike">
                          <a:solidFill>
                            <a:srgbClr val="000000"/>
                          </a:solidFill>
                          <a:latin typeface="宋体"/>
                        </a:rPr>
                        <a:t>物资管理员</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a:solidFill>
                            <a:srgbClr val="000000"/>
                          </a:solidFill>
                          <a:latin typeface="宋体"/>
                        </a:rPr>
                        <a:t>尹永宏</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rtl="0" fontAlgn="ctr"/>
                      <a:r>
                        <a:rPr lang="en-US" altLang="zh-CN" sz="1400" b="0" i="0" u="none" strike="noStrike" dirty="0">
                          <a:solidFill>
                            <a:srgbClr val="000000"/>
                          </a:solidFill>
                          <a:latin typeface="宋体"/>
                        </a:rPr>
                        <a:t>2</a:t>
                      </a:r>
                      <a:r>
                        <a:rPr lang="zh-CN" altLang="en-US" sz="1400" b="0" i="0" u="none" strike="noStrike" dirty="0">
                          <a:solidFill>
                            <a:srgbClr val="000000"/>
                          </a:solidFill>
                          <a:latin typeface="宋体"/>
                        </a:rPr>
                        <a:t>条未通过</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r>
              <a:tr h="309349">
                <a:tc>
                  <a:txBody>
                    <a:bodyPr/>
                    <a:lstStyle/>
                    <a:p>
                      <a:pPr algn="ctr" rtl="0" fontAlgn="ctr"/>
                      <a:r>
                        <a:rPr lang="en-US" altLang="zh-CN" sz="1400" b="0" i="0" u="none" strike="noStrike">
                          <a:solidFill>
                            <a:srgbClr val="000000"/>
                          </a:solidFill>
                          <a:latin typeface="宋体"/>
                        </a:rPr>
                        <a:t>11</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rtl="0" fontAlgn="ctr"/>
                      <a:r>
                        <a:rPr lang="zh-CN" altLang="en-US" sz="1400" b="0" i="0" u="none" strike="noStrike">
                          <a:solidFill>
                            <a:srgbClr val="000000"/>
                          </a:solidFill>
                          <a:latin typeface="宋体"/>
                        </a:rPr>
                        <a:t>物资管理员</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a:solidFill>
                            <a:srgbClr val="000000"/>
                          </a:solidFill>
                          <a:latin typeface="宋体"/>
                        </a:rPr>
                        <a:t>张  超</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rtl="0" fontAlgn="ctr"/>
                      <a:r>
                        <a:rPr lang="zh-CN" altLang="en-US" sz="1400" b="0" i="0" u="none" strike="noStrike" dirty="0">
                          <a:solidFill>
                            <a:srgbClr val="000000"/>
                          </a:solidFill>
                          <a:latin typeface="宋体"/>
                        </a:rPr>
                        <a:t>全部通过</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r>
              <a:tr h="309349">
                <a:tc>
                  <a:txBody>
                    <a:bodyPr/>
                    <a:lstStyle/>
                    <a:p>
                      <a:pPr algn="ctr" rtl="0" fontAlgn="ctr"/>
                      <a:r>
                        <a:rPr lang="en-US" altLang="zh-CN" sz="1400" b="0" i="0" u="none" strike="noStrike">
                          <a:solidFill>
                            <a:srgbClr val="000000"/>
                          </a:solidFill>
                          <a:latin typeface="宋体"/>
                        </a:rPr>
                        <a:t>12</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a:solidFill>
                            <a:srgbClr val="000000"/>
                          </a:solidFill>
                          <a:latin typeface="宋体"/>
                        </a:rPr>
                        <a:t>安山供应站</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a:solidFill>
                            <a:srgbClr val="000000"/>
                          </a:solidFill>
                          <a:latin typeface="宋体"/>
                        </a:rPr>
                        <a:t>物资管理员</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a:solidFill>
                            <a:srgbClr val="000000"/>
                          </a:solidFill>
                          <a:latin typeface="宋体"/>
                        </a:rPr>
                        <a:t>李平礼</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400" b="0" i="0" u="none" strike="noStrike">
                          <a:solidFill>
                            <a:srgbClr val="000000"/>
                          </a:solidFill>
                          <a:latin typeface="宋体"/>
                        </a:rPr>
                        <a:t>15</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dirty="0">
                          <a:solidFill>
                            <a:srgbClr val="000000"/>
                          </a:solidFill>
                          <a:latin typeface="宋体"/>
                        </a:rPr>
                        <a:t>全部通过</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a:solidFill>
                            <a:srgbClr val="000000"/>
                          </a:solidFill>
                          <a:latin typeface="宋体"/>
                        </a:rPr>
                        <a:t>　</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9349">
                <a:tc>
                  <a:txBody>
                    <a:bodyPr/>
                    <a:lstStyle/>
                    <a:p>
                      <a:pPr algn="ctr" rtl="0" fontAlgn="ctr"/>
                      <a:r>
                        <a:rPr lang="en-US" altLang="zh-CN" sz="1400" b="0" i="0" u="none" strike="noStrike">
                          <a:solidFill>
                            <a:srgbClr val="000000"/>
                          </a:solidFill>
                          <a:latin typeface="宋体"/>
                        </a:rPr>
                        <a:t>13</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a:solidFill>
                            <a:srgbClr val="000000"/>
                          </a:solidFill>
                          <a:latin typeface="宋体"/>
                        </a:rPr>
                        <a:t>韩家湾供应站</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a:solidFill>
                            <a:srgbClr val="000000"/>
                          </a:solidFill>
                          <a:latin typeface="宋体"/>
                        </a:rPr>
                        <a:t>物资管理员</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a:solidFill>
                            <a:srgbClr val="000000"/>
                          </a:solidFill>
                          <a:latin typeface="宋体"/>
                        </a:rPr>
                        <a:t>张小波</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400" b="0" i="0" u="none" strike="noStrike">
                          <a:solidFill>
                            <a:srgbClr val="000000"/>
                          </a:solidFill>
                          <a:latin typeface="宋体"/>
                        </a:rPr>
                        <a:t>15</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dirty="0">
                          <a:solidFill>
                            <a:srgbClr val="000000"/>
                          </a:solidFill>
                          <a:latin typeface="宋体"/>
                        </a:rPr>
                        <a:t>全部通过</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a:solidFill>
                            <a:srgbClr val="000000"/>
                          </a:solidFill>
                          <a:latin typeface="宋体"/>
                        </a:rPr>
                        <a:t>　</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9349">
                <a:tc>
                  <a:txBody>
                    <a:bodyPr/>
                    <a:lstStyle/>
                    <a:p>
                      <a:pPr algn="ctr" rtl="0" fontAlgn="ctr"/>
                      <a:r>
                        <a:rPr lang="en-US" altLang="zh-CN" sz="1400" b="0" i="0" u="none" strike="noStrike">
                          <a:solidFill>
                            <a:srgbClr val="000000"/>
                          </a:solidFill>
                          <a:latin typeface="宋体"/>
                        </a:rPr>
                        <a:t>14</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a:solidFill>
                            <a:srgbClr val="000000"/>
                          </a:solidFill>
                          <a:latin typeface="宋体"/>
                        </a:rPr>
                        <a:t>小保当供应站</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a:solidFill>
                            <a:srgbClr val="000000"/>
                          </a:solidFill>
                          <a:latin typeface="宋体"/>
                        </a:rPr>
                        <a:t>物资管理员</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a:solidFill>
                            <a:srgbClr val="000000"/>
                          </a:solidFill>
                          <a:latin typeface="宋体"/>
                        </a:rPr>
                        <a:t>鲍浩</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altLang="zh-CN" sz="1400" b="0" i="0" u="none" strike="noStrike">
                          <a:solidFill>
                            <a:srgbClr val="000000"/>
                          </a:solidFill>
                          <a:latin typeface="宋体"/>
                        </a:rPr>
                        <a:t>15</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dirty="0">
                          <a:solidFill>
                            <a:srgbClr val="000000"/>
                          </a:solidFill>
                          <a:latin typeface="宋体"/>
                        </a:rPr>
                        <a:t>全部通过</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dirty="0">
                          <a:solidFill>
                            <a:srgbClr val="000000"/>
                          </a:solidFill>
                          <a:latin typeface="宋体"/>
                        </a:rPr>
                        <a:t>　</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9349">
                <a:tc>
                  <a:txBody>
                    <a:bodyPr/>
                    <a:lstStyle/>
                    <a:p>
                      <a:pPr algn="ctr" rtl="0" fontAlgn="ctr"/>
                      <a:r>
                        <a:rPr lang="en-US" altLang="zh-CN" sz="1400" b="0" i="0" u="none" strike="noStrike">
                          <a:solidFill>
                            <a:srgbClr val="000000"/>
                          </a:solidFill>
                          <a:latin typeface="宋体"/>
                        </a:rPr>
                        <a:t>15</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zh-CN" altLang="en-US" sz="1400" b="0" i="0" u="none" strike="noStrike">
                          <a:solidFill>
                            <a:srgbClr val="000000"/>
                          </a:solidFill>
                          <a:latin typeface="宋体"/>
                        </a:rPr>
                        <a:t>曹家滩供应站</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a:solidFill>
                            <a:srgbClr val="000000"/>
                          </a:solidFill>
                          <a:latin typeface="宋体"/>
                        </a:rPr>
                        <a:t>物资管理员</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a:solidFill>
                            <a:srgbClr val="000000"/>
                          </a:solidFill>
                          <a:latin typeface="宋体"/>
                        </a:rPr>
                        <a:t>张婷</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en-US" altLang="zh-CN" sz="1400" b="0" i="0" u="none" strike="noStrike">
                          <a:solidFill>
                            <a:srgbClr val="000000"/>
                          </a:solidFill>
                          <a:latin typeface="宋体"/>
                        </a:rPr>
                        <a:t>15</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a:solidFill>
                            <a:srgbClr val="000000"/>
                          </a:solidFill>
                          <a:latin typeface="宋体"/>
                        </a:rPr>
                        <a:t>全部通过</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dirty="0">
                          <a:solidFill>
                            <a:srgbClr val="000000"/>
                          </a:solidFill>
                          <a:latin typeface="宋体"/>
                        </a:rPr>
                        <a:t>　</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09349">
                <a:tc>
                  <a:txBody>
                    <a:bodyPr/>
                    <a:lstStyle/>
                    <a:p>
                      <a:pPr algn="ctr" rtl="0" fontAlgn="ctr"/>
                      <a:r>
                        <a:rPr lang="en-US" altLang="zh-CN" sz="1400" b="0" i="0" u="none" strike="noStrike">
                          <a:solidFill>
                            <a:srgbClr val="000000"/>
                          </a:solidFill>
                          <a:latin typeface="宋体"/>
                        </a:rPr>
                        <a:t>16</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rtl="0" fontAlgn="ctr"/>
                      <a:r>
                        <a:rPr lang="zh-CN" altLang="en-US" sz="1400" b="0" i="0" u="none" strike="noStrike">
                          <a:solidFill>
                            <a:srgbClr val="000000"/>
                          </a:solidFill>
                          <a:latin typeface="宋体"/>
                        </a:rPr>
                        <a:t>物资管理员</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a:solidFill>
                            <a:srgbClr val="000000"/>
                          </a:solidFill>
                          <a:latin typeface="宋体"/>
                        </a:rPr>
                        <a:t>费国晨</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CN" altLang="en-US"/>
                    </a:p>
                  </a:txBody>
                  <a:tcPr/>
                </a:tc>
                <a:tc>
                  <a:txBody>
                    <a:bodyPr/>
                    <a:lstStyle/>
                    <a:p>
                      <a:pPr algn="ctr" rtl="0" fontAlgn="ctr"/>
                      <a:r>
                        <a:rPr lang="en-US" altLang="zh-CN" sz="1400" b="0" i="0" u="none" strike="noStrike">
                          <a:solidFill>
                            <a:srgbClr val="000000"/>
                          </a:solidFill>
                          <a:latin typeface="宋体"/>
                        </a:rPr>
                        <a:t>1</a:t>
                      </a:r>
                      <a:r>
                        <a:rPr lang="zh-CN" altLang="en-US" sz="1400" b="0" i="0" u="none" strike="noStrike">
                          <a:solidFill>
                            <a:srgbClr val="000000"/>
                          </a:solidFill>
                          <a:latin typeface="宋体"/>
                        </a:rPr>
                        <a:t>条未通过</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zh-CN" altLang="en-US" sz="1400" b="0" i="0" u="none" strike="noStrike" dirty="0">
                          <a:solidFill>
                            <a:srgbClr val="000000"/>
                          </a:solidFill>
                          <a:latin typeface="宋体"/>
                        </a:rPr>
                        <a:t>　</a:t>
                      </a:r>
                    </a:p>
                  </a:txBody>
                  <a:tcPr marL="9053" marR="9053" marT="905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51520" y="363518"/>
            <a:ext cx="8640960" cy="6232475"/>
          </a:xfrm>
          <a:prstGeom prst="rect">
            <a:avLst/>
          </a:prstGeom>
        </p:spPr>
        <p:txBody>
          <a:bodyPr wrap="square">
            <a:spAutoFit/>
          </a:bodyPr>
          <a:lstStyle/>
          <a:p>
            <a:r>
              <a:rPr lang="zh-CN" altLang="en-US" sz="2400" b="1" dirty="0" smtClean="0">
                <a:latin typeface="+mn-ea"/>
              </a:rPr>
              <a:t>二、物资管理部汇报</a:t>
            </a:r>
            <a:r>
              <a:rPr lang="en-US" altLang="zh-CN" sz="2400" b="1" dirty="0" smtClean="0">
                <a:latin typeface="+mn-ea"/>
              </a:rPr>
              <a:t>12</a:t>
            </a:r>
            <a:r>
              <a:rPr lang="zh-CN" altLang="en-US" sz="2400" b="1" dirty="0" smtClean="0">
                <a:latin typeface="+mn-ea"/>
              </a:rPr>
              <a:t>月份物资质量检查及</a:t>
            </a:r>
            <a:r>
              <a:rPr lang="en-US" altLang="zh-CN" sz="2400" b="1" dirty="0" smtClean="0">
                <a:latin typeface="+mn-ea"/>
              </a:rPr>
              <a:t>1</a:t>
            </a:r>
            <a:r>
              <a:rPr lang="zh-CN" altLang="en-US" sz="2400" b="1" dirty="0" smtClean="0">
                <a:latin typeface="+mn-ea"/>
              </a:rPr>
              <a:t>月份工作安排</a:t>
            </a:r>
            <a:endParaRPr lang="en-US" altLang="zh-CN" sz="2400" b="1" dirty="0" smtClean="0">
              <a:latin typeface="+mn-ea"/>
            </a:endParaRPr>
          </a:p>
          <a:p>
            <a:pPr>
              <a:lnSpc>
                <a:spcPts val="2500"/>
              </a:lnSpc>
            </a:pPr>
            <a:r>
              <a:rPr lang="en-US" altLang="zh-CN" sz="1800" dirty="0" smtClean="0"/>
              <a:t>     </a:t>
            </a:r>
            <a:r>
              <a:rPr lang="zh-CN" sz="2000" b="1" dirty="0">
                <a:sym typeface="+mn-ea"/>
              </a:rPr>
              <a:t>（一）</a:t>
            </a:r>
            <a:r>
              <a:rPr lang="en-US" sz="2000" b="1" dirty="0" smtClean="0">
                <a:latin typeface="Calibri" panose="020F0502020204030204" pitchFamily="34" charset="0"/>
                <a:cs typeface="Times New Roman" panose="02020603050405020304" pitchFamily="18" charset="0"/>
                <a:sym typeface="+mn-ea"/>
              </a:rPr>
              <a:t>12</a:t>
            </a:r>
            <a:r>
              <a:rPr lang="zh-CN" sz="2000" b="1" dirty="0" smtClean="0">
                <a:sym typeface="+mn-ea"/>
              </a:rPr>
              <a:t>月</a:t>
            </a:r>
            <a:r>
              <a:rPr lang="zh-CN" sz="2000" b="1" dirty="0">
                <a:sym typeface="+mn-ea"/>
              </a:rPr>
              <a:t>份物资质量工作情况</a:t>
            </a:r>
            <a:r>
              <a:rPr lang="en-US" sz="2000" b="1" dirty="0">
                <a:latin typeface="Calibri" panose="020F0502020204030204" pitchFamily="34" charset="0"/>
                <a:cs typeface="Times New Roman" panose="02020603050405020304" pitchFamily="18" charset="0"/>
                <a:sym typeface="+mn-ea"/>
              </a:rPr>
              <a:t> </a:t>
            </a:r>
            <a:r>
              <a:rPr lang="zh-CN" altLang="en-US" sz="2000" b="1" dirty="0">
                <a:latin typeface="Calibri" panose="020F0502020204030204" pitchFamily="34" charset="0"/>
                <a:cs typeface="Times New Roman" panose="02020603050405020304" pitchFamily="18" charset="0"/>
                <a:sym typeface="+mn-ea"/>
              </a:rPr>
              <a:t>：</a:t>
            </a:r>
            <a:r>
              <a:rPr lang="en-US" sz="2000" b="1" dirty="0">
                <a:latin typeface="Calibri" panose="020F0502020204030204" pitchFamily="34" charset="0"/>
                <a:cs typeface="Times New Roman" panose="02020603050405020304" pitchFamily="18" charset="0"/>
                <a:sym typeface="+mn-ea"/>
              </a:rPr>
              <a:t> </a:t>
            </a:r>
            <a:r>
              <a:rPr lang="en-US" altLang="zh-CN" sz="2000" dirty="0" smtClean="0"/>
              <a:t/>
            </a:r>
            <a:br>
              <a:rPr lang="en-US" altLang="zh-CN" sz="2000" dirty="0" smtClean="0"/>
            </a:br>
            <a:r>
              <a:rPr lang="en-US" altLang="zh-CN" sz="2000" dirty="0" smtClean="0"/>
              <a:t>      1.2018</a:t>
            </a:r>
            <a:r>
              <a:rPr lang="zh-CN" altLang="zh-CN" sz="2000" dirty="0" smtClean="0"/>
              <a:t>年</a:t>
            </a:r>
            <a:r>
              <a:rPr lang="en-US" altLang="zh-CN" sz="2000" dirty="0" smtClean="0"/>
              <a:t>12</a:t>
            </a:r>
            <a:r>
              <a:rPr lang="zh-CN" altLang="zh-CN" sz="2000" dirty="0" smtClean="0"/>
              <a:t>月份对寄售的</a:t>
            </a:r>
            <a:r>
              <a:rPr lang="en-US" altLang="zh-CN" sz="2000" dirty="0" smtClean="0"/>
              <a:t>9</a:t>
            </a:r>
            <a:r>
              <a:rPr lang="zh-CN" altLang="zh-CN" sz="2000" dirty="0" smtClean="0"/>
              <a:t>种紧固件（螺栓）、</a:t>
            </a:r>
            <a:r>
              <a:rPr lang="en-US" altLang="zh-CN" sz="2000" dirty="0" smtClean="0"/>
              <a:t>2</a:t>
            </a:r>
            <a:r>
              <a:rPr lang="zh-CN" altLang="zh-CN" sz="2000" dirty="0" smtClean="0"/>
              <a:t>种油脂、</a:t>
            </a:r>
            <a:r>
              <a:rPr lang="en-US" altLang="zh-CN" sz="2000" dirty="0" smtClean="0"/>
              <a:t>1</a:t>
            </a:r>
            <a:r>
              <a:rPr lang="zh-CN" altLang="zh-CN" sz="2000" dirty="0" smtClean="0"/>
              <a:t>种柴油，进行了抽样送检。</a:t>
            </a:r>
          </a:p>
          <a:p>
            <a:pPr>
              <a:lnSpc>
                <a:spcPts val="2500"/>
              </a:lnSpc>
            </a:pPr>
            <a:r>
              <a:rPr lang="en-US" altLang="zh-CN" sz="2000" dirty="0" smtClean="0"/>
              <a:t>      2.2018</a:t>
            </a:r>
            <a:r>
              <a:rPr lang="zh-CN" altLang="zh-CN" sz="2000" dirty="0" smtClean="0"/>
              <a:t>年</a:t>
            </a:r>
            <a:r>
              <a:rPr lang="en-US" altLang="zh-CN" sz="2000" dirty="0" smtClean="0"/>
              <a:t>12</a:t>
            </a:r>
            <a:r>
              <a:rPr lang="zh-CN" altLang="zh-CN" sz="2000" dirty="0" smtClean="0"/>
              <a:t>月</a:t>
            </a:r>
            <a:r>
              <a:rPr lang="en-US" altLang="zh-CN" sz="2000" dirty="0" smtClean="0"/>
              <a:t>24</a:t>
            </a:r>
            <a:r>
              <a:rPr lang="zh-CN" altLang="zh-CN" sz="2000" dirty="0" smtClean="0"/>
              <a:t>日红柳林矿业公司、宁夏天地奔牛实业集团有限公司与公司再次对</a:t>
            </a:r>
            <a:r>
              <a:rPr lang="en-US" altLang="zh-CN" sz="2000" dirty="0" smtClean="0"/>
              <a:t>25208</a:t>
            </a:r>
            <a:r>
              <a:rPr lang="zh-CN" altLang="zh-CN" sz="2000" dirty="0" smtClean="0"/>
              <a:t>工作面断裂刮板抽样委托“国家安全生产太原矿用设备检测检验中心”重新进行检验，以本次检验结果为最终的质量问题鉴定结果，预计</a:t>
            </a:r>
            <a:r>
              <a:rPr lang="en-US" altLang="zh-CN" sz="2000" dirty="0" smtClean="0"/>
              <a:t>1</a:t>
            </a:r>
            <a:r>
              <a:rPr lang="zh-CN" altLang="zh-CN" sz="2000" dirty="0" smtClean="0"/>
              <a:t>月</a:t>
            </a:r>
            <a:r>
              <a:rPr lang="en-US" altLang="zh-CN" sz="2000" dirty="0" smtClean="0"/>
              <a:t>15</a:t>
            </a:r>
            <a:r>
              <a:rPr lang="zh-CN" altLang="zh-CN" sz="2000" dirty="0" smtClean="0"/>
              <a:t>日完成检验。</a:t>
            </a:r>
          </a:p>
          <a:p>
            <a:pPr>
              <a:lnSpc>
                <a:spcPts val="2500"/>
              </a:lnSpc>
            </a:pPr>
            <a:r>
              <a:rPr lang="en-US" altLang="zh-CN" sz="2000" dirty="0" smtClean="0"/>
              <a:t>      3.2018</a:t>
            </a:r>
            <a:r>
              <a:rPr lang="zh-CN" altLang="zh-CN" sz="2000" dirty="0" smtClean="0"/>
              <a:t>年</a:t>
            </a:r>
            <a:r>
              <a:rPr lang="en-US" altLang="zh-CN" sz="2000" dirty="0" smtClean="0"/>
              <a:t>11</a:t>
            </a:r>
            <a:r>
              <a:rPr lang="zh-CN" altLang="zh-CN" sz="2000" dirty="0" smtClean="0"/>
              <a:t>月</a:t>
            </a:r>
            <a:r>
              <a:rPr lang="en-US" altLang="zh-CN" sz="2000" dirty="0" smtClean="0"/>
              <a:t>8</a:t>
            </a:r>
            <a:r>
              <a:rPr lang="zh-CN" altLang="zh-CN" sz="2000" dirty="0" smtClean="0"/>
              <a:t>日张家峁矿业公司、阜新环宇橡胶集团有限公司与我公司共同再次对张家峁聚酯输送带</a:t>
            </a:r>
            <a:r>
              <a:rPr lang="en-US" altLang="zh-CN" sz="2000" dirty="0" smtClean="0"/>
              <a:t> EP500</a:t>
            </a:r>
            <a:r>
              <a:rPr lang="zh-CN" altLang="zh-CN" sz="2000" dirty="0" smtClean="0"/>
              <a:t>（阜新环宇橡胶）抽样送至上海煤科检测技术有限公司，</a:t>
            </a:r>
            <a:r>
              <a:rPr lang="en-US" altLang="zh-CN" sz="2000" dirty="0" smtClean="0"/>
              <a:t>12</a:t>
            </a:r>
            <a:r>
              <a:rPr lang="zh-CN" altLang="zh-CN" sz="2000" dirty="0" smtClean="0"/>
              <a:t>月</a:t>
            </a:r>
            <a:r>
              <a:rPr lang="en-US" altLang="zh-CN" sz="2000" dirty="0" smtClean="0"/>
              <a:t>10</a:t>
            </a:r>
            <a:r>
              <a:rPr lang="zh-CN" altLang="zh-CN" sz="2000" dirty="0" smtClean="0"/>
              <a:t>日收到检验结果通知，所检验各项指标合格。</a:t>
            </a:r>
          </a:p>
          <a:p>
            <a:pPr>
              <a:lnSpc>
                <a:spcPts val="2500"/>
              </a:lnSpc>
            </a:pPr>
            <a:r>
              <a:rPr sz="2000" dirty="0" smtClean="0">
                <a:sym typeface="+mn-ea"/>
              </a:rPr>
              <a:t>    </a:t>
            </a:r>
            <a:r>
              <a:rPr lang="zh-CN" altLang="zh-CN" sz="2000" b="1" dirty="0" smtClean="0"/>
              <a:t>（二）存在的问题：</a:t>
            </a:r>
          </a:p>
          <a:p>
            <a:pPr>
              <a:lnSpc>
                <a:spcPts val="2500"/>
              </a:lnSpc>
            </a:pPr>
            <a:r>
              <a:rPr lang="en-US" altLang="zh-CN" sz="2000" dirty="0" smtClean="0"/>
              <a:t>     1. </a:t>
            </a:r>
            <a:r>
              <a:rPr lang="zh-CN" altLang="zh-CN" sz="2000" dirty="0" smtClean="0"/>
              <a:t>榆林市时代物资有限公司供应的红柳林“盾牌”安全帽复检合格，但该厂家拒绝承担首次检验（不合格）的费用，违反合同约定，目前已告知财务暂停其货款支付。</a:t>
            </a:r>
          </a:p>
          <a:p>
            <a:pPr>
              <a:lnSpc>
                <a:spcPts val="2500"/>
              </a:lnSpc>
            </a:pPr>
            <a:r>
              <a:rPr lang="en-US" altLang="zh-CN" sz="2000" dirty="0" smtClean="0"/>
              <a:t>    </a:t>
            </a:r>
            <a:r>
              <a:rPr lang="zh-CN" altLang="zh-CN" sz="2000" b="1" dirty="0" smtClean="0"/>
              <a:t>（三）</a:t>
            </a:r>
            <a:r>
              <a:rPr lang="en-US" altLang="zh-CN" sz="2000" b="1" dirty="0" smtClean="0"/>
              <a:t>1</a:t>
            </a:r>
            <a:r>
              <a:rPr lang="zh-CN" altLang="zh-CN" sz="2000" b="1" dirty="0" smtClean="0"/>
              <a:t>月份质量验收工作安排</a:t>
            </a:r>
          </a:p>
          <a:p>
            <a:pPr>
              <a:lnSpc>
                <a:spcPts val="2500"/>
              </a:lnSpc>
            </a:pPr>
            <a:r>
              <a:rPr lang="en-US" altLang="zh-CN" sz="2000" dirty="0" smtClean="0"/>
              <a:t>     1.</a:t>
            </a:r>
            <a:r>
              <a:rPr lang="zh-CN" altLang="zh-CN" sz="2000" dirty="0" smtClean="0"/>
              <a:t>对前期发生的质量问题以及送检情况继续跟进处理；</a:t>
            </a:r>
          </a:p>
          <a:p>
            <a:pPr>
              <a:lnSpc>
                <a:spcPts val="2500"/>
              </a:lnSpc>
            </a:pPr>
            <a:r>
              <a:rPr lang="en-US" altLang="zh-CN" sz="2000" dirty="0" smtClean="0"/>
              <a:t>     2.</a:t>
            </a:r>
            <a:r>
              <a:rPr lang="zh-CN" altLang="zh-CN" sz="2000" dirty="0" smtClean="0"/>
              <a:t>督促总库尽快完成各供应站上报的</a:t>
            </a:r>
            <a:r>
              <a:rPr lang="en-US" altLang="zh-CN" sz="2000" dirty="0" smtClean="0"/>
              <a:t>1</a:t>
            </a:r>
            <a:r>
              <a:rPr lang="zh-CN" altLang="zh-CN" sz="2000" dirty="0" smtClean="0"/>
              <a:t>月份物资的抽样送检工作；</a:t>
            </a:r>
          </a:p>
          <a:p>
            <a:pPr>
              <a:lnSpc>
                <a:spcPts val="2500"/>
              </a:lnSpc>
            </a:pPr>
            <a:r>
              <a:rPr lang="en-US" altLang="zh-CN" sz="2000" dirty="0" smtClean="0"/>
              <a:t>     3.</a:t>
            </a:r>
            <a:r>
              <a:rPr lang="zh-CN" altLang="zh-CN" sz="2000" dirty="0" smtClean="0"/>
              <a:t>根据</a:t>
            </a:r>
            <a:r>
              <a:rPr lang="en-US" altLang="zh-CN" sz="2000" dirty="0" smtClean="0"/>
              <a:t>2018</a:t>
            </a:r>
            <a:r>
              <a:rPr lang="zh-CN" altLang="zh-CN" sz="2000" dirty="0" smtClean="0"/>
              <a:t>年情况制定</a:t>
            </a:r>
            <a:r>
              <a:rPr lang="en-US" altLang="zh-CN" sz="2000" dirty="0" smtClean="0"/>
              <a:t>2019</a:t>
            </a:r>
            <a:r>
              <a:rPr lang="zh-CN" altLang="zh-CN" sz="2000" dirty="0" smtClean="0"/>
              <a:t>年检验方案。</a:t>
            </a:r>
            <a:endParaRPr lang="zh-CN" altLang="zh-CN" sz="2000"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SLIDE_MODEL_TYPE" val="timeline"/>
</p:tagLst>
</file>

<file path=ppt/tags/tag2.xml><?xml version="1.0" encoding="utf-8"?>
<p:tagLst xmlns:a="http://schemas.openxmlformats.org/drawingml/2006/main" xmlns:r="http://schemas.openxmlformats.org/officeDocument/2006/relationships" xmlns:p="http://schemas.openxmlformats.org/presentationml/2006/main">
  <p:tag name="KSO_WM_SLIDE_MODEL_TYPE" val="timeline"/>
</p:tagLst>
</file>

<file path=ppt/tags/tag3.xml><?xml version="1.0" encoding="utf-8"?>
<p:tagLst xmlns:a="http://schemas.openxmlformats.org/drawingml/2006/main" xmlns:r="http://schemas.openxmlformats.org/officeDocument/2006/relationships" xmlns:p="http://schemas.openxmlformats.org/presentationml/2006/main">
  <p:tag name="KSO_WM_SLIDE_MODEL_TYPE" val="timeline"/>
</p:tagLst>
</file>

<file path=ppt/tags/tag4.xml><?xml version="1.0" encoding="utf-8"?>
<p:tagLst xmlns:a="http://schemas.openxmlformats.org/drawingml/2006/main" xmlns:r="http://schemas.openxmlformats.org/officeDocument/2006/relationships" xmlns:p="http://schemas.openxmlformats.org/presentationml/2006/main">
  <p:tag name="KSO_WM_SLIDE_MODEL_TYPE" val="timeline"/>
</p:tagLst>
</file>

<file path=ppt/tags/tag5.xml><?xml version="1.0" encoding="utf-8"?>
<p:tagLst xmlns:a="http://schemas.openxmlformats.org/drawingml/2006/main" xmlns:r="http://schemas.openxmlformats.org/officeDocument/2006/relationships" xmlns:p="http://schemas.openxmlformats.org/presentationml/2006/main">
  <p:tag name="KSO_WM_SLIDE_MODEL_TYPE" val="timeline"/>
</p:tagLst>
</file>

<file path=ppt/tags/tag6.xml><?xml version="1.0" encoding="utf-8"?>
<p:tagLst xmlns:a="http://schemas.openxmlformats.org/drawingml/2006/main" xmlns:r="http://schemas.openxmlformats.org/officeDocument/2006/relationships" xmlns:p="http://schemas.openxmlformats.org/presentationml/2006/main">
  <p:tag name="KSO_WM_SLIDE_MODEL_TYPE" val="timeline"/>
</p:tagLst>
</file>

<file path=ppt/tags/tag7.xml><?xml version="1.0" encoding="utf-8"?>
<p:tagLst xmlns:a="http://schemas.openxmlformats.org/drawingml/2006/main" xmlns:r="http://schemas.openxmlformats.org/officeDocument/2006/relationships" xmlns:p="http://schemas.openxmlformats.org/presentationml/2006/main">
  <p:tag name="KSO_WM_SLIDE_MODEL_TYPE" val="timeline"/>
</p:tagLst>
</file>

<file path=ppt/theme/theme1.xml><?xml version="1.0" encoding="utf-8"?>
<a:theme xmlns:a="http://schemas.openxmlformats.org/drawingml/2006/main" name="新建 Microsoft Office PowerPoint 2007 幻灯片">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华丽">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608</TotalTime>
  <Pages>24</Pages>
  <Words>4848</Words>
  <Characters>0</Characters>
  <Application>Microsoft Office PowerPoint</Application>
  <DocSecurity>0</DocSecurity>
  <PresentationFormat>全屏显示(4:3)</PresentationFormat>
  <Lines>0</Lines>
  <Paragraphs>381</Paragraphs>
  <Slides>22</Slides>
  <Notes>3</Notes>
  <HiddenSlides>0</HiddenSlides>
  <MMClips>0</MMClips>
  <ScaleCrop>false</ScaleCrop>
  <HeadingPairs>
    <vt:vector size="4" baseType="variant">
      <vt:variant>
        <vt:lpstr>主题</vt:lpstr>
      </vt:variant>
      <vt:variant>
        <vt:i4>1</vt:i4>
      </vt:variant>
      <vt:variant>
        <vt:lpstr>幻灯片标题</vt:lpstr>
      </vt:variant>
      <vt:variant>
        <vt:i4>22</vt:i4>
      </vt:variant>
    </vt:vector>
  </HeadingPairs>
  <TitlesOfParts>
    <vt:vector size="23" baseType="lpstr">
      <vt:lpstr>新建 Microsoft Office PowerPoint 2007 幻灯片</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vector>
  </TitlesOfParts>
  <LinksUpToDate>false</LinksUpToDate>
  <CharactersWithSpaces>0</CharactersWithSpaces>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dc:creator>
  <cp:lastModifiedBy>Administrator</cp:lastModifiedBy>
  <cp:revision>77</cp:revision>
  <dcterms:modified xsi:type="dcterms:W3CDTF">2019-04-17T09:46:23Z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2052-10.1.0.7697</vt:lpwstr>
  </property>
</Properties>
</file>