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300" r:id="rId3"/>
    <p:sldId id="444" r:id="rId4"/>
    <p:sldId id="374" r:id="rId5"/>
    <p:sldId id="380" r:id="rId6"/>
    <p:sldId id="377" r:id="rId7"/>
    <p:sldId id="375" r:id="rId8"/>
    <p:sldId id="453" r:id="rId9"/>
    <p:sldId id="426" r:id="rId10"/>
    <p:sldId id="411" r:id="rId11"/>
  </p:sldIdLst>
  <p:sldSz cx="9144000" cy="6858000" type="screen4x3"/>
  <p:notesSz cx="6799263" cy="99298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微软雅黑" pitchFamily="34" charset="-122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9">
          <p15:clr>
            <a:srgbClr val="A4A3A4"/>
          </p15:clr>
        </p15:guide>
        <p15:guide id="2" pos="249">
          <p15:clr>
            <a:srgbClr val="A4A3A4"/>
          </p15:clr>
        </p15:guide>
        <p15:guide id="3" pos="5511">
          <p15:clr>
            <a:srgbClr val="A4A3A4"/>
          </p15:clr>
        </p15:guide>
        <p15:guide id="4" pos="40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EAEAEA"/>
    <a:srgbClr val="5F5F5F"/>
    <a:srgbClr val="D8D8D8"/>
    <a:srgbClr val="FFFF00"/>
    <a:srgbClr val="FFCC00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>
      <p:cViewPr varScale="1">
        <p:scale>
          <a:sx n="92" d="100"/>
          <a:sy n="92" d="100"/>
        </p:scale>
        <p:origin x="1134" y="84"/>
      </p:cViewPr>
      <p:guideLst>
        <p:guide orient="horz" pos="4069"/>
        <p:guide pos="249"/>
        <p:guide pos="5511"/>
        <p:guide pos="40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014"/>
    </p:cViewPr>
  </p:sorterViewPr>
  <p:notesViewPr>
    <p:cSldViewPr>
      <p:cViewPr varScale="1">
        <p:scale>
          <a:sx n="62" d="100"/>
          <a:sy n="62" d="100"/>
        </p:scale>
        <p:origin x="-3420" y="-7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628" y="0"/>
            <a:ext cx="294703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4CA8E2FF-66F4-44AE-A459-3FB98A998916}" type="datetimeFigureOut">
              <a:rPr lang="zh-CN" altLang="en-US"/>
              <a:pPr>
                <a:defRPr/>
              </a:pPr>
              <a:t>2019-4-9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1975"/>
            <a:ext cx="294703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628" y="9431975"/>
            <a:ext cx="294703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BEFCB16B-2144-40D8-BDFB-E0A951951D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496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628" y="0"/>
            <a:ext cx="294703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47468494-11D8-450B-9E82-53E685C80577}" type="datetimeFigureOut">
              <a:rPr lang="zh-CN" altLang="en-US"/>
              <a:pPr>
                <a:defRPr/>
              </a:pPr>
              <a:t>2019-4-9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087" y="4716781"/>
            <a:ext cx="5439091" cy="4467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975"/>
            <a:ext cx="294703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628" y="9431975"/>
            <a:ext cx="294703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1360EFE7-6C84-477C-AB13-DE394E07C8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663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C398CB-7BE2-4458-8A23-A6C06B064872}" type="slidenum">
              <a:rPr lang="zh-CN" altLang="en-US" smtClean="0"/>
              <a:pPr/>
              <a:t>2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751563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D9C881-5586-4362-AF2E-CDD9B10C8DA8}" type="slidenum">
              <a:rPr lang="zh-CN" altLang="en-US" smtClean="0"/>
              <a:pPr/>
              <a:t>4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260527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ancl_BG-副本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 userDrawn="1"/>
        </p:nvSpPr>
        <p:spPr bwMode="auto">
          <a:xfrm>
            <a:off x="395288" y="6381750"/>
            <a:ext cx="835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zh-CN" altLang="en-US" sz="1200" b="1" dirty="0">
                <a:solidFill>
                  <a:srgbClr val="5F5F5F"/>
                </a:solidFill>
                <a:ea typeface="微软雅黑" pitchFamily="34" charset="-122"/>
              </a:rPr>
              <a:t>陕西煤业物资榆通有限责任公司</a:t>
            </a:r>
            <a:endParaRPr lang="zh-CN" sz="1200" b="1" dirty="0">
              <a:solidFill>
                <a:srgbClr val="5F5F5F"/>
              </a:solidFill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2205038"/>
            <a:ext cx="47879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chemeClr val="bg1"/>
                </a:solidFill>
                <a:ea typeface="微软雅黑" pitchFamily="34" charset="-122"/>
              </a:rPr>
              <a:t>陕西煤业物资榆通有限责任公司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3429000"/>
            <a:ext cx="8353425" cy="576263"/>
          </a:xfrm>
        </p:spPr>
        <p:txBody>
          <a:bodyPr/>
          <a:lstStyle>
            <a:lvl1pPr>
              <a:defRPr sz="3200">
                <a:solidFill>
                  <a:srgbClr val="5F5F5F"/>
                </a:solidFill>
              </a:defRPr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95288" y="4005263"/>
            <a:ext cx="8353425" cy="433387"/>
          </a:xfrm>
        </p:spPr>
        <p:txBody>
          <a:bodyPr anchor="ctr"/>
          <a:lstStyle>
            <a:lvl1pPr marL="0" indent="0">
              <a:buFont typeface="Wingdings" pitchFamily="2" charset="2"/>
              <a:buNone/>
              <a:defRPr sz="1600" b="0">
                <a:solidFill>
                  <a:srgbClr val="5F5F5F"/>
                </a:solidFill>
              </a:defRPr>
            </a:lvl1pPr>
          </a:lstStyle>
          <a:p>
            <a:r>
              <a:rPr lang="zh-CN"/>
              <a:t>单击此处编辑母版副标题样式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61150" y="115888"/>
            <a:ext cx="2087563" cy="61928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95288" y="115888"/>
            <a:ext cx="6113462" cy="6192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353425" cy="6111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95288" y="836613"/>
            <a:ext cx="4100512" cy="54721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100513" cy="54721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836613"/>
            <a:ext cx="4100512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100513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bg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15888"/>
            <a:ext cx="835342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2" name="Rectangle 4"/>
          <p:cNvSpPr>
            <a:spLocks noChangeArrowheads="1"/>
          </p:cNvSpPr>
          <p:nvPr userDrawn="1"/>
        </p:nvSpPr>
        <p:spPr bwMode="auto">
          <a:xfrm>
            <a:off x="0" y="742950"/>
            <a:ext cx="9144000" cy="5591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微软雅黑" pitchFamily="34" charset="-122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836613"/>
            <a:ext cx="8353425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30" name="AutoShape 6"/>
          <p:cNvSpPr>
            <a:spLocks noChangeArrowheads="1"/>
          </p:cNvSpPr>
          <p:nvPr userDrawn="1"/>
        </p:nvSpPr>
        <p:spPr bwMode="auto">
          <a:xfrm>
            <a:off x="395288" y="6435725"/>
            <a:ext cx="695325" cy="2952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sz="1200" b="1">
                <a:solidFill>
                  <a:srgbClr val="4D4D4D"/>
                </a:solidFill>
                <a:ea typeface="微软雅黑" pitchFamily="34" charset="-122"/>
              </a:rPr>
              <a:t>第 </a:t>
            </a:r>
            <a:fld id="{22264109-79E7-48F8-AB8B-BBE160035AEA}" type="slidenum">
              <a:rPr lang="en-US" sz="1200" b="1">
                <a:solidFill>
                  <a:srgbClr val="4D4D4D"/>
                </a:solidFill>
                <a:ea typeface="微软雅黑" pitchFamily="34" charset="-122"/>
              </a:rPr>
              <a:pPr>
                <a:defRPr/>
              </a:pPr>
              <a:t>‹#›</a:t>
            </a:fld>
            <a:r>
              <a:rPr lang="zh-CN" sz="1200" b="1">
                <a:solidFill>
                  <a:srgbClr val="4D4D4D"/>
                </a:solidFill>
                <a:ea typeface="微软雅黑" pitchFamily="34" charset="-122"/>
              </a:rPr>
              <a:t> 页</a:t>
            </a:r>
            <a:endParaRPr lang="zh-TW" sz="1200" b="1">
              <a:solidFill>
                <a:srgbClr val="4D4D4D"/>
              </a:solidFill>
              <a:ea typeface="微软雅黑" pitchFamily="34" charset="-122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11480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r:id="rId16" imgW="915481" imgH="215895" progId="">
                  <p:embed/>
                </p:oleObj>
              </mc:Choice>
              <mc:Fallback>
                <p:oleObj r:id="rId16" imgW="915481" imgH="215895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 userDrawn="1"/>
        </p:nvSpPr>
        <p:spPr bwMode="auto">
          <a:xfrm>
            <a:off x="395288" y="6381750"/>
            <a:ext cx="835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zh-CN" altLang="en-US" sz="1200" b="1" dirty="0">
                <a:solidFill>
                  <a:srgbClr val="5F5F5F"/>
                </a:solidFill>
                <a:ea typeface="微软雅黑" pitchFamily="34" charset="-122"/>
              </a:rPr>
              <a:t>陕西煤业物资榆通有限责任公司</a:t>
            </a:r>
            <a:endParaRPr lang="zh-CN" sz="1200" b="1" dirty="0">
              <a:solidFill>
                <a:srgbClr val="5F5F5F"/>
              </a:solidFill>
              <a:ea typeface="微软雅黑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23" r:id="rId1"/>
    <p:sldLayoutId id="2147485912" r:id="rId2"/>
    <p:sldLayoutId id="2147485913" r:id="rId3"/>
    <p:sldLayoutId id="2147485914" r:id="rId4"/>
    <p:sldLayoutId id="2147485915" r:id="rId5"/>
    <p:sldLayoutId id="2147485916" r:id="rId6"/>
    <p:sldLayoutId id="2147485917" r:id="rId7"/>
    <p:sldLayoutId id="2147485918" r:id="rId8"/>
    <p:sldLayoutId id="2147485919" r:id="rId9"/>
    <p:sldLayoutId id="2147485920" r:id="rId10"/>
    <p:sldLayoutId id="2147485921" r:id="rId11"/>
    <p:sldLayoutId id="2147485922" r:id="rId12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微软雅黑" pitchFamily="34" charset="-122"/>
        </a:defRPr>
      </a:lvl9pPr>
    </p:titleStyle>
    <p:bodyStyle>
      <a:lvl1pPr marL="266700" indent="-266700" algn="l" rtl="0" eaLnBrk="0" fontAlgn="base" hangingPunct="0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p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622300" indent="-176213" algn="l" rtl="0" eaLnBrk="0" fontAlgn="base" hangingPunct="0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600" b="1">
          <a:solidFill>
            <a:schemeClr val="tx1"/>
          </a:solidFill>
          <a:latin typeface="+mn-lt"/>
          <a:ea typeface="+mn-ea"/>
        </a:defRPr>
      </a:lvl2pPr>
      <a:lvl3pPr marL="987425" indent="-177800" algn="l" rtl="0" eaLnBrk="0" fontAlgn="base" hangingPunct="0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400" b="1">
          <a:solidFill>
            <a:schemeClr val="tx1"/>
          </a:solidFill>
          <a:latin typeface="+mn-lt"/>
          <a:ea typeface="+mn-ea"/>
        </a:defRPr>
      </a:lvl3pPr>
      <a:lvl4pPr marL="1344613" indent="-177800" algn="l" rtl="0" eaLnBrk="0" fontAlgn="base" hangingPunct="0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200" b="1">
          <a:solidFill>
            <a:schemeClr val="tx1"/>
          </a:solidFill>
          <a:latin typeface="+mn-lt"/>
          <a:ea typeface="+mn-ea"/>
        </a:defRPr>
      </a:lvl4pPr>
      <a:lvl5pPr marL="1701800" indent="-177800" algn="l" rtl="0" eaLnBrk="0" fontAlgn="base" hangingPunct="0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200" b="1">
          <a:solidFill>
            <a:schemeClr val="tx1"/>
          </a:solidFill>
          <a:latin typeface="+mn-lt"/>
          <a:ea typeface="+mn-ea"/>
        </a:defRPr>
      </a:lvl5pPr>
      <a:lvl6pPr marL="2159000" indent="-177800" algn="l" rtl="0" fontAlgn="base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200" b="1">
          <a:solidFill>
            <a:schemeClr val="tx1"/>
          </a:solidFill>
          <a:latin typeface="+mn-lt"/>
          <a:ea typeface="+mn-ea"/>
        </a:defRPr>
      </a:lvl6pPr>
      <a:lvl7pPr marL="2616200" indent="-177800" algn="l" rtl="0" fontAlgn="base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200" b="1">
          <a:solidFill>
            <a:schemeClr val="tx1"/>
          </a:solidFill>
          <a:latin typeface="+mn-lt"/>
          <a:ea typeface="+mn-ea"/>
        </a:defRPr>
      </a:lvl7pPr>
      <a:lvl8pPr marL="3073400" indent="-177800" algn="l" rtl="0" fontAlgn="base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200" b="1">
          <a:solidFill>
            <a:schemeClr val="tx1"/>
          </a:solidFill>
          <a:latin typeface="+mn-lt"/>
          <a:ea typeface="+mn-ea"/>
        </a:defRPr>
      </a:lvl8pPr>
      <a:lvl9pPr marL="3530600" indent="-177800" algn="l" rtl="0" fontAlgn="base">
        <a:lnSpc>
          <a:spcPct val="120000"/>
        </a:lnSpc>
        <a:spcBef>
          <a:spcPct val="20000"/>
        </a:spcBef>
        <a:spcAft>
          <a:spcPct val="20000"/>
        </a:spcAft>
        <a:buClr>
          <a:schemeClr val="accent2"/>
        </a:buClr>
        <a:buSzPct val="100000"/>
        <a:buFont typeface="Wingdings" pitchFamily="2" charset="2"/>
        <a:buChar char="ü"/>
        <a:defRPr sz="12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395288" y="3429000"/>
            <a:ext cx="8353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rgbClr val="4D4D4D"/>
                </a:solidFill>
                <a:ea typeface="微软雅黑" pitchFamily="34" charset="-122"/>
              </a:rPr>
              <a:t>2019</a:t>
            </a:r>
            <a:r>
              <a:rPr lang="zh-CN" altLang="en-US" sz="3600" b="1" dirty="0" smtClean="0">
                <a:solidFill>
                  <a:srgbClr val="4D4D4D"/>
                </a:solidFill>
                <a:ea typeface="微软雅黑" pitchFamily="34" charset="-122"/>
              </a:rPr>
              <a:t>年第一季度份经营</a:t>
            </a:r>
            <a:r>
              <a:rPr lang="zh-CN" altLang="en-US" sz="3600" b="1" dirty="0">
                <a:solidFill>
                  <a:srgbClr val="4D4D4D"/>
                </a:solidFill>
                <a:ea typeface="微软雅黑" pitchFamily="34" charset="-122"/>
              </a:rPr>
              <a:t>分析报告</a:t>
            </a:r>
            <a:endParaRPr lang="zh-CN" sz="3600" b="1" dirty="0">
              <a:solidFill>
                <a:srgbClr val="4D4D4D"/>
              </a:solidFill>
              <a:ea typeface="微软雅黑" pitchFamily="34" charset="-122"/>
            </a:endParaRP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5643563" y="4786313"/>
            <a:ext cx="2168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ea typeface="微软雅黑" pitchFamily="34" charset="-122"/>
              </a:rPr>
              <a:t>2019</a:t>
            </a:r>
            <a:r>
              <a:rPr lang="zh-CN" altLang="en-US" sz="2000" dirty="0" smtClean="0">
                <a:ea typeface="微软雅黑" pitchFamily="34" charset="-122"/>
              </a:rPr>
              <a:t>年</a:t>
            </a:r>
            <a:r>
              <a:rPr lang="en-US" altLang="zh-CN" sz="2000" dirty="0" smtClean="0">
                <a:ea typeface="微软雅黑" pitchFamily="34" charset="-122"/>
              </a:rPr>
              <a:t>04</a:t>
            </a:r>
            <a:r>
              <a:rPr lang="zh-CN" altLang="en-US" sz="2000" dirty="0" smtClean="0">
                <a:ea typeface="微软雅黑" pitchFamily="34" charset="-122"/>
              </a:rPr>
              <a:t>月</a:t>
            </a:r>
            <a:r>
              <a:rPr lang="en-US" altLang="zh-CN" sz="2000" dirty="0" smtClean="0">
                <a:ea typeface="微软雅黑" pitchFamily="34" charset="-122"/>
              </a:rPr>
              <a:t>09</a:t>
            </a:r>
            <a:r>
              <a:rPr lang="zh-CN" altLang="en-US" sz="2000" dirty="0" smtClean="0">
                <a:ea typeface="微软雅黑" pitchFamily="34" charset="-122"/>
              </a:rPr>
              <a:t>日</a:t>
            </a:r>
            <a:endParaRPr lang="zh-CN" altLang="en-US" sz="2000" dirty="0">
              <a:ea typeface="微软雅黑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4819650" cy="611187"/>
          </a:xfrm>
        </p:spPr>
        <p:txBody>
          <a:bodyPr/>
          <a:lstStyle/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九、第二季度重点经营工作</a:t>
            </a:r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>
          <a:xfrm>
            <a:off x="250825" y="785813"/>
            <a:ext cx="8713788" cy="5572125"/>
          </a:xfrm>
        </p:spPr>
        <p:txBody>
          <a:bodyPr/>
          <a:lstStyle/>
          <a:p>
            <a:pPr>
              <a:buNone/>
            </a:pPr>
            <a:r>
              <a:rPr lang="en-US" altLang="zh-CN" sz="1600" b="0" dirty="0">
                <a:solidFill>
                  <a:srgbClr val="292929"/>
                </a:solidFill>
              </a:rPr>
              <a:t>            1</a:t>
            </a:r>
            <a:r>
              <a:rPr lang="zh-CN" altLang="en-US" sz="1600" b="0" dirty="0">
                <a:solidFill>
                  <a:srgbClr val="292929"/>
                </a:solidFill>
              </a:rPr>
              <a:t>、物资管理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部牵头</a:t>
            </a:r>
            <a:r>
              <a:rPr lang="zh-CN" altLang="en-US" sz="1600" b="0" dirty="0">
                <a:solidFill>
                  <a:srgbClr val="292929"/>
                </a:solidFill>
              </a:rPr>
              <a:t>，物资采购部与财务资产部全力配合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，完成好此次税率变更工作。</a:t>
            </a:r>
            <a:endParaRPr lang="zh-CN" altLang="en-US" sz="1600" b="0" dirty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 smtClean="0">
                <a:solidFill>
                  <a:srgbClr val="292929"/>
                </a:solidFill>
              </a:rPr>
              <a:t>            2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、各站库对照</a:t>
            </a:r>
            <a:r>
              <a:rPr lang="en-US" altLang="zh-CN" sz="1600" b="0" dirty="0">
                <a:solidFill>
                  <a:srgbClr val="292929"/>
                </a:solidFill>
              </a:rPr>
              <a:t>2019</a:t>
            </a:r>
            <a:r>
              <a:rPr lang="zh-CN" altLang="en-US" sz="1600" b="0" dirty="0">
                <a:solidFill>
                  <a:srgbClr val="292929"/>
                </a:solidFill>
              </a:rPr>
              <a:t>年全面预算中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专项计划明细，着手</a:t>
            </a:r>
            <a:r>
              <a:rPr lang="zh-CN" altLang="en-US" sz="1600" b="0" dirty="0">
                <a:solidFill>
                  <a:srgbClr val="292929"/>
                </a:solidFill>
              </a:rPr>
              <a:t>与各矿业公司核对采购计划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，并将计划报物资采购部，由物资采购部落实</a:t>
            </a:r>
            <a:r>
              <a:rPr lang="zh-CN" altLang="en-US" sz="1600" b="0" dirty="0">
                <a:solidFill>
                  <a:srgbClr val="292929"/>
                </a:solidFill>
              </a:rPr>
              <a:t>专项采购工作。</a:t>
            </a:r>
          </a:p>
          <a:p>
            <a:pPr>
              <a:buNone/>
            </a:pPr>
            <a:r>
              <a:rPr lang="en-US" altLang="zh-CN" sz="1600" b="0" dirty="0" smtClean="0">
                <a:solidFill>
                  <a:srgbClr val="292929"/>
                </a:solidFill>
              </a:rPr>
              <a:t>            3</a:t>
            </a:r>
            <a:r>
              <a:rPr lang="zh-CN" altLang="en-US" sz="1600" b="0" dirty="0">
                <a:solidFill>
                  <a:srgbClr val="292929"/>
                </a:solidFill>
              </a:rPr>
              <a:t>、财务资产部牵头，对应收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账款现存状态进行</a:t>
            </a:r>
            <a:r>
              <a:rPr lang="zh-CN" altLang="en-US" sz="1600" b="0" dirty="0">
                <a:solidFill>
                  <a:srgbClr val="292929"/>
                </a:solidFill>
              </a:rPr>
              <a:t>核查，通过核查务必理清应收账款结构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，核实“</a:t>
            </a:r>
            <a:r>
              <a:rPr lang="zh-CN" altLang="en-US" sz="1600" b="0" dirty="0">
                <a:solidFill>
                  <a:srgbClr val="292929"/>
                </a:solidFill>
              </a:rPr>
              <a:t>哪些款可以收回、哪些款已经可以办理回款手续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” 等问题，</a:t>
            </a:r>
            <a:r>
              <a:rPr lang="zh-CN" altLang="en-US" sz="1600" b="0" dirty="0">
                <a:solidFill>
                  <a:srgbClr val="292929"/>
                </a:solidFill>
              </a:rPr>
              <a:t>对回款工作奠定良好的基础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。</a:t>
            </a:r>
            <a:endParaRPr lang="en-US" altLang="zh-CN" sz="1600" b="0" dirty="0" smtClean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 smtClean="0">
                <a:solidFill>
                  <a:srgbClr val="292929"/>
                </a:solidFill>
              </a:rPr>
              <a:t>            4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、各站库将陕北矿业公司</a:t>
            </a:r>
            <a:r>
              <a:rPr lang="zh-CN" altLang="en-US" sz="1600" b="0" dirty="0">
                <a:solidFill>
                  <a:srgbClr val="292929"/>
                </a:solidFill>
              </a:rPr>
              <a:t>给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各矿业公司购置的防爆车</a:t>
            </a:r>
            <a:r>
              <a:rPr lang="en-US" altLang="zh-CN" sz="1600" b="0" dirty="0">
                <a:solidFill>
                  <a:srgbClr val="292929"/>
                </a:solidFill>
              </a:rPr>
              <a:t>4</a:t>
            </a:r>
            <a:r>
              <a:rPr lang="zh-CN" altLang="en-US" sz="1600" b="0" dirty="0">
                <a:solidFill>
                  <a:srgbClr val="292929"/>
                </a:solidFill>
              </a:rPr>
              <a:t>月份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全部出库，列入收入。</a:t>
            </a:r>
            <a:endParaRPr lang="en-US" altLang="zh-CN" sz="1600" b="0" dirty="0" smtClean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 smtClean="0">
                <a:solidFill>
                  <a:srgbClr val="292929"/>
                </a:solidFill>
              </a:rPr>
              <a:t>            5</a:t>
            </a:r>
            <a:r>
              <a:rPr lang="zh-CN" altLang="en-US" sz="1600" b="0" dirty="0">
                <a:solidFill>
                  <a:srgbClr val="292929"/>
                </a:solidFill>
              </a:rPr>
              <a:t>、韩家湾智能化工作面在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第二季度全部完成出库列入收入。</a:t>
            </a:r>
            <a:endParaRPr lang="en-US" altLang="zh-CN" sz="1600" b="0" dirty="0" smtClean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>
                <a:solidFill>
                  <a:srgbClr val="292929"/>
                </a:solidFill>
              </a:rPr>
              <a:t> 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           6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、红柳林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5-2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煤采煤机、泵站、三机等专项在第二季度完成结算工作。</a:t>
            </a:r>
            <a:endParaRPr lang="en-US" altLang="zh-CN" sz="1600" b="0" dirty="0" smtClean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>
                <a:solidFill>
                  <a:srgbClr val="292929"/>
                </a:solidFill>
              </a:rPr>
              <a:t> 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           7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、市场营销部与榆林化学公司在</a:t>
            </a:r>
            <a:r>
              <a:rPr lang="zh-CN" altLang="en-US" sz="1600" b="0" dirty="0">
                <a:solidFill>
                  <a:srgbClr val="292929"/>
                </a:solidFill>
              </a:rPr>
              <a:t>第二季度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必须有实质性的业务开展。</a:t>
            </a:r>
            <a:endParaRPr lang="en-US" altLang="zh-CN" sz="1600" b="0" dirty="0" smtClean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>
                <a:solidFill>
                  <a:srgbClr val="292929"/>
                </a:solidFill>
              </a:rPr>
              <a:t> 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           8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、物资采购部将截止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3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月末超过半年的暂估进行汇总，并作为第二季度暂估清理工作的重点。</a:t>
            </a:r>
            <a:endParaRPr lang="en-US" altLang="zh-CN" sz="1600" b="0" dirty="0" smtClean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>
                <a:solidFill>
                  <a:srgbClr val="292929"/>
                </a:solidFill>
              </a:rPr>
              <a:t> 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           9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、张家峁供应站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4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月份重点落实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5-2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煤液压支架等设备款回款事宜。</a:t>
            </a:r>
            <a:endParaRPr lang="en-US" altLang="zh-CN" sz="1600" b="0" dirty="0" smtClean="0">
              <a:solidFill>
                <a:srgbClr val="292929"/>
              </a:solidFill>
            </a:endParaRPr>
          </a:p>
          <a:p>
            <a:pPr>
              <a:buNone/>
            </a:pPr>
            <a:r>
              <a:rPr lang="en-US" altLang="zh-CN" sz="1600" b="0" dirty="0">
                <a:solidFill>
                  <a:srgbClr val="292929"/>
                </a:solidFill>
              </a:rPr>
              <a:t> 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           10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、财务资产部与</a:t>
            </a:r>
            <a:r>
              <a:rPr lang="en-US" altLang="zh-CN" sz="1600" b="0" dirty="0" smtClean="0">
                <a:solidFill>
                  <a:srgbClr val="292929"/>
                </a:solidFill>
              </a:rPr>
              <a:t>6</a:t>
            </a:r>
            <a:r>
              <a:rPr lang="zh-CN" altLang="en-US" sz="1600" b="0" dirty="0" smtClean="0">
                <a:solidFill>
                  <a:srgbClr val="292929"/>
                </a:solidFill>
              </a:rPr>
              <a:t>月末完成神南分公司注销前的准备工作。</a:t>
            </a:r>
            <a:endParaRPr lang="zh-CN" altLang="en-US" sz="1600" b="0" dirty="0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smtClean="0">
                <a:latin typeface="宋体" pitchFamily="2" charset="-122"/>
                <a:ea typeface="宋体" pitchFamily="2" charset="-122"/>
              </a:rPr>
              <a:t>一、公司整体经营指标情况（万元）</a:t>
            </a:r>
            <a:r>
              <a:rPr lang="en-US" altLang="zh-CN" sz="2000" smtClean="0">
                <a:latin typeface="宋体" pitchFamily="2" charset="-122"/>
                <a:ea typeface="宋体" pitchFamily="2" charset="-122"/>
              </a:rPr>
              <a:t>    </a:t>
            </a:r>
            <a:endParaRPr lang="zh-CN" sz="2000" smtClean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78310"/>
              </p:ext>
            </p:extLst>
          </p:nvPr>
        </p:nvGraphicFramePr>
        <p:xfrm>
          <a:off x="107950" y="765175"/>
          <a:ext cx="8856538" cy="5328121"/>
        </p:xfrm>
        <a:graphic>
          <a:graphicData uri="http://schemas.openxmlformats.org/drawingml/2006/table">
            <a:tbl>
              <a:tblPr/>
              <a:tblGrid>
                <a:gridCol w="1151623"/>
                <a:gridCol w="1068504"/>
                <a:gridCol w="1031001"/>
                <a:gridCol w="951694"/>
                <a:gridCol w="1125053"/>
                <a:gridCol w="833693"/>
                <a:gridCol w="870397"/>
                <a:gridCol w="926250"/>
                <a:gridCol w="898323"/>
              </a:tblGrid>
              <a:tr h="536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指标项目 </a:t>
                      </a:r>
                    </a:p>
                  </a:txBody>
                  <a:tcPr marL="6298" marR="6298" marT="62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公司预算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实际完成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上年同期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与公司预算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与上年同期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57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年度指标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进度指标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当月完成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累计完成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增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(+)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降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(-)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增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(+)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降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(-)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74513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营业收入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300,000.00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28,728.88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39,931.39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58,023.48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21,508.27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29,294.60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36,515.21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毛利润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14,430.05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1,715.15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1,767.80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2,851.70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1,534.72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1,136.55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1,316.98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利润总额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6,967.46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1,741.87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1,345.28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1,563.89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888.43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-177.98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675.46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zh-CN" sz="1050" b="0" i="0" u="none" strike="noStrike" dirty="0" smtClean="0">
                        <a:solidFill>
                          <a:srgbClr val="292929"/>
                        </a:solidFill>
                        <a:latin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期间费用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2,881.52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720.38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115.57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494.37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135.92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-226.01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358.45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292929"/>
                        </a:solidFill>
                        <a:latin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应收账款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54,000.00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75,011.63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100,430.63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100,430.63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83,968.99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25,419.00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16,461.64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292929"/>
                        </a:solidFill>
                        <a:latin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自有库存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1,500.00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784.86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491.76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491.76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292929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6,540.05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-293.10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-6,048.29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292929"/>
                        </a:solidFill>
                        <a:latin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二、</a:t>
            </a:r>
            <a:r>
              <a:rPr lang="en-US" altLang="zh-CN" sz="2000" dirty="0" smtClean="0">
                <a:latin typeface="宋体" pitchFamily="2" charset="-122"/>
                <a:ea typeface="宋体" pitchFamily="2" charset="-122"/>
              </a:rPr>
              <a:t>2019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年</a:t>
            </a:r>
            <a:r>
              <a:rPr lang="en-US" altLang="zh-CN" sz="20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月份各部门营业收入完成情况（万元）</a:t>
            </a:r>
            <a:endParaRPr lang="zh-CN" altLang="en-US" sz="2000" dirty="0" smtClean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799425"/>
              </p:ext>
            </p:extLst>
          </p:nvPr>
        </p:nvGraphicFramePr>
        <p:xfrm>
          <a:off x="179388" y="836613"/>
          <a:ext cx="8784974" cy="5400599"/>
        </p:xfrm>
        <a:graphic>
          <a:graphicData uri="http://schemas.openxmlformats.org/drawingml/2006/table">
            <a:tbl>
              <a:tblPr/>
              <a:tblGrid>
                <a:gridCol w="1689864"/>
                <a:gridCol w="1226887"/>
                <a:gridCol w="1226887"/>
                <a:gridCol w="1226887"/>
                <a:gridCol w="1226887"/>
                <a:gridCol w="1226887"/>
                <a:gridCol w="960675"/>
              </a:tblGrid>
              <a:tr h="42559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部门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latin typeface="微软雅黑"/>
                        </a:rPr>
                        <a:t>3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00"/>
                          </a:solidFill>
                          <a:latin typeface="微软雅黑"/>
                        </a:rPr>
                        <a:t>月份营业</a:t>
                      </a:r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累计营业收入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25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预算指标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实际完成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完成率    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 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预算指标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实际完成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完成率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</a:tr>
              <a:tr h="425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物资总库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1,205.32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2,402.05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199.29%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3,122.06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7,017.97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224.79%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红柳林供应站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3,885.56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2,277.41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58.61%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7,899.08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4,328.49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54.80%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柠条塔供应站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2,326.45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1,634.29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70.25%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4,893.12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4,793.22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97.96%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张家峁供应站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400.00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24,919.03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6229.76%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1,100.00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25,680.99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2334.64%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红柠铁路供应站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196.20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94.75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48.29%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479.60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308.53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64.33%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韩家湾供应站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512.50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541.17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105.60%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1,537.49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1,416.38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92.12%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安山供应站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575.85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1,055.60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183.31%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1,727.54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2,570.13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148.77%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小保当供应站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1,166.67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1,783.11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152.84%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3,500.00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3,780.38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108.01%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曹家滩供应站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750.00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885.79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118.11%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2,250.00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1,811.66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80.52%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1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市场营销部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230.00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4,338.20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1886.17%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2,220.00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6,315.74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284.49%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合计    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 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11,248.54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39,931.39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354.99%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28,728.88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58,023.48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201.97%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357188" y="142875"/>
            <a:ext cx="8353425" cy="611188"/>
          </a:xfrm>
        </p:spPr>
        <p:txBody>
          <a:bodyPr/>
          <a:lstStyle/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三、</a:t>
            </a:r>
            <a:r>
              <a:rPr lang="en-US" altLang="zh-CN" sz="2000" dirty="0" smtClean="0">
                <a:latin typeface="宋体" pitchFamily="2" charset="-122"/>
                <a:ea typeface="宋体" pitchFamily="2" charset="-122"/>
              </a:rPr>
              <a:t>2019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年</a:t>
            </a:r>
            <a:r>
              <a:rPr lang="en-US" altLang="zh-CN" sz="2000" dirty="0" smtClean="0">
                <a:latin typeface="宋体" pitchFamily="2" charset="-122"/>
                <a:ea typeface="宋体" pitchFamily="2" charset="-122"/>
              </a:rPr>
              <a:t>03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月份各部门销售毛利润完成情况（万元）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56441"/>
              </p:ext>
            </p:extLst>
          </p:nvPr>
        </p:nvGraphicFramePr>
        <p:xfrm>
          <a:off x="214313" y="857251"/>
          <a:ext cx="8643997" cy="530805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80139"/>
                <a:gridCol w="1048075"/>
                <a:gridCol w="1214107"/>
                <a:gridCol w="1214107"/>
                <a:gridCol w="1214107"/>
                <a:gridCol w="1214107"/>
                <a:gridCol w="1359355"/>
              </a:tblGrid>
              <a:tr h="3542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部门   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u="none" strike="noStrike" dirty="0" smtClean="0"/>
                        <a:t>3</a:t>
                      </a:r>
                      <a:r>
                        <a:rPr lang="zh-CN" altLang="en-US" sz="1400" u="none" strike="noStrike" dirty="0" smtClean="0"/>
                        <a:t>月份销售毛利润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累计销售</a:t>
                      </a:r>
                      <a:r>
                        <a:rPr lang="zh-CN" altLang="en-US" sz="1400" u="none" strike="noStrike" dirty="0" smtClean="0"/>
                        <a:t>毛利润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4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预算指标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实际完成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 smtClean="0"/>
                        <a:t>完成率    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预算指标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实际完成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完成率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物资总库   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99.52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195.00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195.94%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257.79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569.72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221.01%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红柳林供应站     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260.06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166.02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63.84%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591.46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358.41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60.60%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柠条塔供应站     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146.08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146.55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100.32%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358.01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410.72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114.72%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张家峁供应站     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33.03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980.03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2967.32%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90.83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1,042.95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1148.30%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红柠铁路供应站     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16.20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6.46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39.87%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39.60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19.42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49.04%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韩家湾供应站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29.01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30.58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105.41%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87.03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79.59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91.45%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安山供应站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32.60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55.77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171.09%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97.79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138.41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141.54%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小保当供应站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16.09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22.90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142.32%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48.28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50.94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105.52%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曹家滩供应站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10.34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13.18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127.42%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31.03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30.07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96.89%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/>
                        <a:t>市场营销部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14.15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151.31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1069.30%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113.35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243.08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214.45%</a:t>
                      </a:r>
                    </a:p>
                  </a:txBody>
                  <a:tcPr marL="0" marR="0" marT="0" marB="0" anchor="ctr"/>
                </a:tc>
              </a:tr>
              <a:tr h="41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/>
                        <a:t>合计    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657.09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1,767.80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269.04%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1,715.15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2,943.31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_GB2312" panose="02010609030101010101" pitchFamily="49" charset="-122"/>
                          <a:ea typeface="仿宋_GB2312" panose="02010609030101010101" pitchFamily="49" charset="-122"/>
                        </a:rPr>
                        <a:t>171.61%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dirty="0" smtClean="0">
                <a:solidFill>
                  <a:srgbClr val="292929"/>
                </a:solidFill>
                <a:latin typeface="宋体" pitchFamily="2" charset="-122"/>
                <a:ea typeface="宋体" pitchFamily="2" charset="-122"/>
              </a:rPr>
              <a:t>四、</a:t>
            </a:r>
            <a:r>
              <a:rPr lang="en-US" altLang="zh-CN" sz="2000" dirty="0" smtClean="0">
                <a:solidFill>
                  <a:srgbClr val="292929"/>
                </a:solidFill>
                <a:latin typeface="宋体" pitchFamily="2" charset="-122"/>
                <a:ea typeface="宋体" pitchFamily="2" charset="-122"/>
              </a:rPr>
              <a:t>2019</a:t>
            </a:r>
            <a:r>
              <a:rPr lang="zh-CN" altLang="en-US" sz="2000" dirty="0" smtClean="0">
                <a:solidFill>
                  <a:srgbClr val="292929"/>
                </a:solidFill>
                <a:latin typeface="宋体" pitchFamily="2" charset="-122"/>
                <a:ea typeface="宋体" pitchFamily="2" charset="-122"/>
              </a:rPr>
              <a:t>年</a:t>
            </a:r>
            <a:r>
              <a:rPr lang="en-US" altLang="zh-CN" sz="2000" dirty="0" smtClean="0">
                <a:solidFill>
                  <a:srgbClr val="292929"/>
                </a:solidFill>
                <a:latin typeface="宋体" pitchFamily="2" charset="-122"/>
                <a:ea typeface="宋体" pitchFamily="2" charset="-122"/>
              </a:rPr>
              <a:t>03</a:t>
            </a:r>
            <a:r>
              <a:rPr lang="zh-CN" altLang="en-US" sz="2000" dirty="0" smtClean="0">
                <a:solidFill>
                  <a:srgbClr val="292929"/>
                </a:solidFill>
                <a:latin typeface="宋体" pitchFamily="2" charset="-122"/>
                <a:ea typeface="宋体" pitchFamily="2" charset="-122"/>
              </a:rPr>
              <a:t>月份库存控制情况（万元）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168470"/>
              </p:ext>
            </p:extLst>
          </p:nvPr>
        </p:nvGraphicFramePr>
        <p:xfrm>
          <a:off x="179514" y="836712"/>
          <a:ext cx="8784972" cy="547261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834891"/>
                <a:gridCol w="822240"/>
                <a:gridCol w="807813"/>
                <a:gridCol w="807813"/>
                <a:gridCol w="807813"/>
                <a:gridCol w="807813"/>
                <a:gridCol w="980916"/>
                <a:gridCol w="1015537"/>
                <a:gridCol w="900136"/>
              </a:tblGrid>
              <a:tr h="3121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各部门、站库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年初库存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</a:t>
                      </a:r>
                      <a:r>
                        <a:rPr lang="zh-CN" altLang="en-US" sz="1200" u="none" strike="noStrike">
                          <a:effectLst/>
                        </a:rPr>
                        <a:t>月末库存量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考核指标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与年初相比</a:t>
                      </a:r>
                      <a:br>
                        <a:rPr lang="zh-CN" altLang="en-US" sz="1200" u="none" strike="noStrike">
                          <a:effectLst/>
                        </a:rPr>
                      </a:br>
                      <a:r>
                        <a:rPr lang="zh-CN" altLang="en-US" sz="1200" u="none" strike="noStrike">
                          <a:effectLst/>
                        </a:rPr>
                        <a:t>增加（</a:t>
                      </a:r>
                      <a:r>
                        <a:rPr lang="en-US" altLang="zh-CN" sz="1200" u="none" strike="noStrike">
                          <a:effectLst/>
                        </a:rPr>
                        <a:t>+</a:t>
                      </a:r>
                      <a:r>
                        <a:rPr lang="zh-CN" altLang="en-US" sz="1200" u="none" strike="noStrike">
                          <a:effectLst/>
                        </a:rPr>
                        <a:t>）</a:t>
                      </a:r>
                      <a:br>
                        <a:rPr lang="zh-CN" altLang="en-US" sz="1200" u="none" strike="noStrike">
                          <a:effectLst/>
                        </a:rPr>
                      </a:br>
                      <a:r>
                        <a:rPr lang="zh-CN" altLang="en-US" sz="1200" u="none" strike="noStrike">
                          <a:effectLst/>
                        </a:rPr>
                        <a:t>降低（</a:t>
                      </a:r>
                      <a:r>
                        <a:rPr lang="en-US" altLang="zh-CN" sz="1200" u="none" strike="noStrike">
                          <a:effectLst/>
                        </a:rPr>
                        <a:t>-</a:t>
                      </a:r>
                      <a:r>
                        <a:rPr lang="zh-CN" altLang="en-US" sz="1200" u="none" strike="noStrike">
                          <a:effectLst/>
                        </a:rPr>
                        <a:t>）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与指标相比</a:t>
                      </a:r>
                      <a:br>
                        <a:rPr lang="zh-CN" altLang="en-US" sz="1200" u="none" strike="noStrike">
                          <a:effectLst/>
                        </a:rPr>
                      </a:br>
                      <a:r>
                        <a:rPr lang="zh-CN" altLang="en-US" sz="1200" u="none" strike="noStrike">
                          <a:effectLst/>
                        </a:rPr>
                        <a:t>增加（</a:t>
                      </a:r>
                      <a:r>
                        <a:rPr lang="en-US" altLang="zh-CN" sz="1200" u="none" strike="noStrike">
                          <a:effectLst/>
                        </a:rPr>
                        <a:t>+</a:t>
                      </a:r>
                      <a:r>
                        <a:rPr lang="zh-CN" altLang="en-US" sz="1200" u="none" strike="noStrike">
                          <a:effectLst/>
                        </a:rPr>
                        <a:t>）</a:t>
                      </a:r>
                      <a:br>
                        <a:rPr lang="zh-CN" altLang="en-US" sz="1200" u="none" strike="noStrike">
                          <a:effectLst/>
                        </a:rPr>
                      </a:br>
                      <a:r>
                        <a:rPr lang="zh-CN" altLang="en-US" sz="1200" u="none" strike="noStrike">
                          <a:effectLst/>
                        </a:rPr>
                        <a:t>降低（</a:t>
                      </a:r>
                      <a:r>
                        <a:rPr lang="en-US" altLang="zh-CN" sz="1200" u="none" strike="noStrike">
                          <a:effectLst/>
                        </a:rPr>
                        <a:t>-</a:t>
                      </a:r>
                      <a:r>
                        <a:rPr lang="zh-CN" altLang="en-US" sz="1200" u="none" strike="noStrike">
                          <a:effectLst/>
                        </a:rPr>
                        <a:t>）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320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榆林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神南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榆通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合计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物资总库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102.15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102.15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102.15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173.86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-71.71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红柳林供应站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116.79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120.86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120.86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100.00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4.07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20.86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柠条塔供应站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442.10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0.90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88.40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89.30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100.00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-352.80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-10.70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张家峁供应站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32.96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32.96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50.00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32.96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-17.04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红柠铁路供应站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31.00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-31.00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韩家湾供应站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42.82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44.48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44.48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80.00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1.66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-35.52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安山供应站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0.14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50.00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-0.14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-50.00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小保当供应站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-100.00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曹家滩供应站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101.44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101.44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101.44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1.44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市场营销部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0.04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0.58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0.58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0.54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 dirty="0">
                          <a:effectLst/>
                        </a:rPr>
                        <a:t>　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5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合计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704.04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147.40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CN" altLang="en-US" sz="1400" u="none" strike="noStrike" kern="1200">
                          <a:effectLst/>
                        </a:rPr>
                        <a:t>　</a:t>
                      </a:r>
                      <a:endParaRPr lang="zh-CN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344.37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491.77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784.86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-212.27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-293.67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smtClean="0">
                <a:solidFill>
                  <a:srgbClr val="292929"/>
                </a:solidFill>
                <a:latin typeface="宋体" pitchFamily="2" charset="-122"/>
                <a:ea typeface="宋体" pitchFamily="2" charset="-122"/>
              </a:rPr>
              <a:t>五、货款回收情况（万元）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731906"/>
              </p:ext>
            </p:extLst>
          </p:nvPr>
        </p:nvGraphicFramePr>
        <p:xfrm>
          <a:off x="107504" y="727075"/>
          <a:ext cx="8892482" cy="554461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429936"/>
                <a:gridCol w="1189738"/>
                <a:gridCol w="1152128"/>
                <a:gridCol w="1152128"/>
                <a:gridCol w="1152128"/>
                <a:gridCol w="1296144"/>
                <a:gridCol w="1303728"/>
                <a:gridCol w="1216552"/>
              </a:tblGrid>
              <a:tr h="60122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 dirty="0">
                          <a:effectLst/>
                        </a:rPr>
                        <a:t>序号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部门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 dirty="0">
                          <a:effectLst/>
                        </a:rPr>
                        <a:t>年初余额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>
                          <a:effectLst/>
                        </a:rPr>
                        <a:t>3</a:t>
                      </a:r>
                      <a:r>
                        <a:rPr lang="zh-CN" altLang="en-US" sz="1200" u="none" strike="noStrike" dirty="0">
                          <a:effectLst/>
                        </a:rPr>
                        <a:t>月份回款指标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>
                          <a:effectLst/>
                        </a:rPr>
                        <a:t>3</a:t>
                      </a:r>
                      <a:r>
                        <a:rPr lang="zh-CN" altLang="en-US" sz="1200" u="none" strike="noStrike" dirty="0">
                          <a:effectLst/>
                        </a:rPr>
                        <a:t>月份实际回</a:t>
                      </a:r>
                      <a:r>
                        <a:rPr lang="zh-CN" altLang="en-US" sz="1200" u="none" strike="noStrike" dirty="0" smtClean="0">
                          <a:effectLst/>
                        </a:rPr>
                        <a:t>款</a:t>
                      </a:r>
                      <a:endParaRPr lang="en-US" altLang="zh-CN" sz="12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zh-CN" altLang="en-US" sz="1200" u="none" strike="noStrike" dirty="0" smtClean="0">
                          <a:effectLst/>
                        </a:rPr>
                        <a:t>金额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 smtClean="0">
                          <a:effectLst/>
                        </a:rPr>
                        <a:t>1-3</a:t>
                      </a:r>
                      <a:r>
                        <a:rPr lang="zh-CN" altLang="en-US" sz="1200" u="none" strike="noStrike" dirty="0" smtClean="0">
                          <a:effectLst/>
                        </a:rPr>
                        <a:t>月累计收回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>
                          <a:effectLst/>
                        </a:rPr>
                        <a:t>3</a:t>
                      </a:r>
                      <a:r>
                        <a:rPr lang="zh-CN" altLang="en-US" sz="1200" u="none" strike="noStrike" dirty="0">
                          <a:effectLst/>
                        </a:rPr>
                        <a:t>月末余额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 dirty="0">
                          <a:effectLst/>
                        </a:rPr>
                        <a:t>与指标相比</a:t>
                      </a:r>
                      <a:br>
                        <a:rPr lang="zh-CN" altLang="en-US" sz="1200" u="none" strike="noStrike" dirty="0">
                          <a:effectLst/>
                        </a:rPr>
                      </a:br>
                      <a:r>
                        <a:rPr lang="zh-CN" altLang="en-US" sz="1200" u="none" strike="noStrike" dirty="0">
                          <a:effectLst/>
                        </a:rPr>
                        <a:t>超（</a:t>
                      </a:r>
                      <a:r>
                        <a:rPr lang="en-US" altLang="zh-CN" sz="1200" u="none" strike="noStrike" dirty="0">
                          <a:effectLst/>
                        </a:rPr>
                        <a:t>+</a:t>
                      </a:r>
                      <a:r>
                        <a:rPr lang="zh-CN" altLang="en-US" sz="1200" u="none" strike="noStrike" dirty="0">
                          <a:effectLst/>
                        </a:rPr>
                        <a:t>）</a:t>
                      </a:r>
                      <a:br>
                        <a:rPr lang="zh-CN" altLang="en-US" sz="1200" u="none" strike="noStrike" dirty="0">
                          <a:effectLst/>
                        </a:rPr>
                      </a:br>
                      <a:r>
                        <a:rPr lang="zh-CN" altLang="en-US" sz="1200" u="none" strike="noStrike" dirty="0">
                          <a:effectLst/>
                        </a:rPr>
                        <a:t>欠（</a:t>
                      </a:r>
                      <a:r>
                        <a:rPr lang="en-US" altLang="zh-CN" sz="1200" u="none" strike="noStrike" dirty="0">
                          <a:effectLst/>
                        </a:rPr>
                        <a:t>-</a:t>
                      </a:r>
                      <a:r>
                        <a:rPr lang="zh-CN" altLang="en-US" sz="1200" u="none" strike="noStrike" dirty="0">
                          <a:effectLst/>
                        </a:rPr>
                        <a:t>）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 dirty="0">
                          <a:effectLst/>
                        </a:rPr>
                        <a:t>1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物资总库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9,389.48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3,450.80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118.22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6,851.00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12,125.94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-3,332.58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 dirty="0">
                          <a:effectLst/>
                        </a:rPr>
                        <a:t>2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红柳林供应站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38,101.69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2,007.52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1,391.64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8,671.58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34,451.17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-615.88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3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柠条塔供应站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7,106.97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1,540.91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1,625.72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8,961.38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3,705.73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84.81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4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张家峁供应站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10,048.41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2,183.08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700.00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3,370.00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36,468.36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-1,483.08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5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红柠铁路站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378.16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166.15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166.15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626.15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109.91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0.00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6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韩家湾供应站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7,880.67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1,110.69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1,300.00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5,600.00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4,177.09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189.31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7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安山供应站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5,188.09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1,373.67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800.00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3,900.00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4,016.02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-573.67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8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小保当供应站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1,161.28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786.79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786.79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3,478.11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2,068.40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0.00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9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曹家滩供应站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1,262.76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583.37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583.30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2,136.70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1,227.59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-0.07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内部应收小计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80,517.52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13,202.98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7,471.82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43,594.92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98,350.20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-5,731.16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u="none" strike="noStrike">
                          <a:effectLst/>
                        </a:rPr>
                        <a:t>10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市场营销部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934.57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934.57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6,584.40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6,738.18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1,517.01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5,649.83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9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</a:rPr>
                        <a:t>合计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81,452.09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14,137.55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14,056.22 </a:t>
                      </a:r>
                      <a:endParaRPr lang="en-US" altLang="zh-CN" sz="1400" b="0" i="0" u="none" strike="noStrike" kern="120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50,333.10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99,867.21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-81.33 </a:t>
                      </a:r>
                      <a:endParaRPr lang="en-US" altLang="zh-C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仿宋_GB2312" panose="02010609030101010101" pitchFamily="49" charset="-122"/>
                        <a:ea typeface="仿宋_GB2312" panose="02010609030101010101" pitchFamily="49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六、</a:t>
            </a:r>
            <a:r>
              <a:rPr lang="en-US" altLang="zh-CN" sz="2000" dirty="0" smtClean="0">
                <a:latin typeface="宋体" pitchFamily="2" charset="-122"/>
                <a:ea typeface="宋体" pitchFamily="2" charset="-122"/>
              </a:rPr>
              <a:t>2019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年</a:t>
            </a:r>
            <a:r>
              <a:rPr lang="en-US" altLang="zh-CN" sz="2000" dirty="0" smtClean="0">
                <a:latin typeface="宋体" pitchFamily="2" charset="-122"/>
                <a:ea typeface="宋体" pitchFamily="2" charset="-122"/>
              </a:rPr>
              <a:t>03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月份可控费用（集团口径）发生情况（万元）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90112"/>
              </p:ext>
            </p:extLst>
          </p:nvPr>
        </p:nvGraphicFramePr>
        <p:xfrm>
          <a:off x="179388" y="765175"/>
          <a:ext cx="8857107" cy="5538788"/>
        </p:xfrm>
        <a:graphic>
          <a:graphicData uri="http://schemas.openxmlformats.org/drawingml/2006/table">
            <a:tbl>
              <a:tblPr/>
              <a:tblGrid>
                <a:gridCol w="600459"/>
                <a:gridCol w="1311038"/>
                <a:gridCol w="955667"/>
                <a:gridCol w="1242366"/>
                <a:gridCol w="1051232"/>
                <a:gridCol w="1242037"/>
                <a:gridCol w="1146141"/>
                <a:gridCol w="1308167"/>
              </a:tblGrid>
              <a:tr h="244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序号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项目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本月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累计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上年同期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公司全面预算指标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90E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461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发生数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与上年同期比</a:t>
                      </a:r>
                      <a:b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</a:b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超（</a:t>
                      </a: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+</a:t>
                      </a: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）降（</a:t>
                      </a: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-</a:t>
                      </a: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年度指标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与进度指标相比</a:t>
                      </a:r>
                      <a:b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</a:b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超（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+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）降（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-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微软雅黑" pitchFamily="34" charset="-122"/>
                        </a:rPr>
                        <a:t>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业务招待费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-0.42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-4.69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车辆使用费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10.23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22.50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-12.27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-9.77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办公费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-8.42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差旅费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9.96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-6.89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-15.04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材料及低值易耗品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-284.88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285.33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64.69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-15.73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燃料及动力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-4.41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-26.01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会议费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-2.82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43.35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-8.35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宣传费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-7.50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咨询费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-0.25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21.80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-5.45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租赁费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92.30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433.30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345.95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87.35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1,558.12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43.77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11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配送车辆费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-9.29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E7"/>
                    </a:solidFill>
                  </a:tcPr>
                </a:tc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仿宋_GB2312" pitchFamily="49" charset="-122"/>
                          <a:ea typeface="微软雅黑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115.57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494.37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389.61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104.76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2,881.52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-226.01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dirty="0">
                <a:latin typeface="宋体" pitchFamily="2" charset="-122"/>
                <a:ea typeface="宋体" pitchFamily="2" charset="-122"/>
              </a:rPr>
              <a:t>七、区域物流中心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建设及其他</a:t>
            </a:r>
            <a:r>
              <a:rPr lang="zh-CN" altLang="en-US" sz="2000" dirty="0">
                <a:latin typeface="宋体" pitchFamily="2" charset="-122"/>
                <a:ea typeface="宋体" pitchFamily="2" charset="-122"/>
              </a:rPr>
              <a:t>指标完成表（万元）</a:t>
            </a:r>
            <a:endParaRPr lang="zh-CN" altLang="en-US" sz="20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129409"/>
              </p:ext>
            </p:extLst>
          </p:nvPr>
        </p:nvGraphicFramePr>
        <p:xfrm>
          <a:off x="107503" y="727077"/>
          <a:ext cx="8928992" cy="5294208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376539"/>
                <a:gridCol w="931497"/>
                <a:gridCol w="1209573"/>
                <a:gridCol w="1459056"/>
                <a:gridCol w="1368152"/>
                <a:gridCol w="950431"/>
                <a:gridCol w="633744"/>
              </a:tblGrid>
              <a:tr h="47032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指标名称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执行部门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全年指标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进度指标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完成情况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与指标相比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备注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陕煤内部单位物资销售额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市场营业部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≥</a:t>
                      </a:r>
                      <a:r>
                        <a:rPr lang="en-US" altLang="zh-CN" sz="1200" u="none" strike="noStrike" dirty="0">
                          <a:effectLst/>
                        </a:rPr>
                        <a:t>20000.00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1,020.00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484.31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-535.69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未完成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外部单位物资销售额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≥</a:t>
                      </a:r>
                      <a:r>
                        <a:rPr lang="en-US" altLang="zh-CN" sz="1200" u="none" strike="noStrike" dirty="0">
                          <a:effectLst/>
                        </a:rPr>
                        <a:t>5000.00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1,200.00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5,831.43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4,631.43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其中互联网销售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≥</a:t>
                      </a:r>
                      <a:r>
                        <a:rPr lang="en-US" altLang="zh-CN" sz="1200" u="none" strike="noStrike" dirty="0">
                          <a:effectLst/>
                        </a:rPr>
                        <a:t>5000.00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区域物流中心八大功能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全部实现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代理采购、代理销售、增值服务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代理采购、代理销售、</a:t>
                      </a:r>
                      <a:r>
                        <a:rPr lang="zh-CN" altLang="en-US" sz="1100" u="none" strike="noStrike" dirty="0">
                          <a:ln>
                            <a:noFill/>
                          </a:ln>
                          <a:solidFill>
                            <a:schemeClr val="dk1">
                              <a:alpha val="90000"/>
                            </a:schemeClr>
                          </a:solidFill>
                          <a:effectLst/>
                        </a:rPr>
                        <a:t>增值</a:t>
                      </a:r>
                      <a:r>
                        <a:rPr lang="zh-CN" altLang="en-US" sz="1100" u="none" strike="noStrike" dirty="0">
                          <a:effectLst/>
                        </a:rPr>
                        <a:t>服务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非煤内部单位签订长期物资供应协议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净利润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</a:rPr>
                        <a:t>≥</a:t>
                      </a:r>
                      <a:r>
                        <a:rPr lang="en-US" altLang="zh-CN" sz="1200" u="none" strike="noStrike" dirty="0">
                          <a:effectLst/>
                        </a:rPr>
                        <a:t>1000.00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126.00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230.95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104.95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集采货款支付率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财务资产部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≥</a:t>
                      </a:r>
                      <a:r>
                        <a:rPr lang="en-US" altLang="zh-CN" sz="1200" u="none" strike="noStrike">
                          <a:effectLst/>
                        </a:rPr>
                        <a:t>100.00%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100.00%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 smtClean="0">
                          <a:effectLst/>
                        </a:rPr>
                        <a:t>100.00%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 smtClean="0">
                          <a:effectLst/>
                        </a:rPr>
                        <a:t>0.00%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非集采货款支付率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≥</a:t>
                      </a:r>
                      <a:r>
                        <a:rPr lang="en-US" altLang="zh-CN" sz="1200" u="none" strike="noStrike">
                          <a:effectLst/>
                        </a:rPr>
                        <a:t>95.00%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95.00%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 smtClean="0">
                          <a:effectLst/>
                        </a:rPr>
                        <a:t>97.68%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 smtClean="0">
                          <a:effectLst/>
                        </a:rPr>
                        <a:t>2.68%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二级集采直采率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物资采购部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≥</a:t>
                      </a:r>
                      <a:r>
                        <a:rPr lang="en-US" altLang="zh-CN" sz="1200" u="none" strike="noStrike">
                          <a:effectLst/>
                        </a:rPr>
                        <a:t>75.00%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58.00%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 smtClean="0">
                          <a:effectLst/>
                        </a:rPr>
                        <a:t>69.69%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11.69%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4823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暂估降低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≤</a:t>
                      </a:r>
                      <a:r>
                        <a:rPr lang="en-US" altLang="zh-CN" sz="1200" u="none" strike="noStrike">
                          <a:effectLst/>
                        </a:rPr>
                        <a:t>6000.00</a:t>
                      </a:r>
                      <a:r>
                        <a:rPr lang="zh-CN" altLang="en-US" sz="1200" u="none" strike="noStrike">
                          <a:effectLst/>
                        </a:rPr>
                        <a:t>万元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10,846.75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>
                          <a:effectLst/>
                        </a:rPr>
                        <a:t>10,403.44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>
                          <a:effectLst/>
                        </a:rPr>
                        <a:t>-443.31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完成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28748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八、经营中存在的问题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1</a:t>
            </a:r>
            <a:r>
              <a:rPr lang="zh-CN" altLang="en-US" sz="2000" b="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、受陕西省煤矿安全大检查影响，矿业</a:t>
            </a:r>
            <a:r>
              <a:rPr lang="zh-CN" altLang="en-US" sz="2000" b="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公司停产整顿，造成红柳</a:t>
            </a:r>
            <a:r>
              <a:rPr lang="zh-CN" altLang="en-US" sz="2000" b="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林</a:t>
            </a:r>
            <a:r>
              <a:rPr lang="zh-CN" altLang="en-US" sz="2000" b="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矿业、韩家湾矿业等单位物资</a:t>
            </a:r>
            <a:r>
              <a:rPr lang="zh-CN" altLang="en-US" sz="2000" b="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消耗</a:t>
            </a:r>
            <a:r>
              <a:rPr lang="zh-CN" altLang="en-US" sz="2000" b="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减少，煤炭产量的降低也造成红柠铁路公司运输量降低，柴油等物资消耗减少，继而造成收入降低、毛利减少。</a:t>
            </a:r>
            <a:endParaRPr lang="zh-CN" altLang="en-US" sz="2000" b="0" dirty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2</a:t>
            </a:r>
            <a:r>
              <a:rPr lang="zh-CN" altLang="en-US" sz="2000" b="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、应收账款回款明细不清</a:t>
            </a:r>
            <a:r>
              <a:rPr lang="zh-CN" altLang="en-US" sz="2000" b="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，主要是红柳林矿业、张家峁矿业以及神南产业公司对设备款回收进度掌握不够及时，办理货款回收手续不及时，造成</a:t>
            </a:r>
            <a:r>
              <a:rPr lang="zh-CN" altLang="en-US" sz="2000" b="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应收账款与应付账款脱节，收付款金额不对等，一定程度上造成公司资金风险。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endParaRPr lang="zh-CN" altLang="zh-CN" sz="2000" b="0" dirty="0" smtClean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pPr>
              <a:buNone/>
              <a:defRPr/>
            </a:pPr>
            <a:endParaRPr lang="zh-CN" altLang="zh-CN" sz="1600" b="0" dirty="0" smtClean="0">
              <a:solidFill>
                <a:srgbClr val="292929"/>
              </a:solidFill>
              <a:sym typeface="Wingdings" pitchFamily="2" charset="2"/>
            </a:endParaRPr>
          </a:p>
          <a:p>
            <a:pPr>
              <a:buNone/>
              <a:defRPr/>
            </a:pPr>
            <a:endParaRPr lang="zh-CN" altLang="zh-CN" sz="1600" b="0" dirty="0" smtClean="0">
              <a:solidFill>
                <a:srgbClr val="292929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endParaRPr lang="zh-CN" altLang="zh-CN" sz="1600" b="0" dirty="0" smtClean="0">
              <a:solidFill>
                <a:srgbClr val="292929"/>
              </a:solidFill>
              <a:sym typeface="Wingdings" pitchFamily="2" charset="2"/>
            </a:endParaRPr>
          </a:p>
          <a:p>
            <a:pPr indent="4318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zh-CN" sz="1600" b="0" dirty="0" smtClean="0">
              <a:solidFill>
                <a:srgbClr val="292929"/>
              </a:solidFill>
              <a:sym typeface="Wingdings" pitchFamily="2" charset="2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陕西煤业物资有限责任公司神南分公司">
  <a:themeElements>
    <a:clrScheme name="凡客诚品（北京）科技有限公司 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C80000"/>
      </a:accent1>
      <a:accent2>
        <a:srgbClr val="751111"/>
      </a:accent2>
      <a:accent3>
        <a:srgbClr val="FFFFFF"/>
      </a:accent3>
      <a:accent4>
        <a:srgbClr val="000000"/>
      </a:accent4>
      <a:accent5>
        <a:srgbClr val="E0AAAA"/>
      </a:accent5>
      <a:accent6>
        <a:srgbClr val="690E0E"/>
      </a:accent6>
      <a:hlink>
        <a:srgbClr val="333333"/>
      </a:hlink>
      <a:folHlink>
        <a:srgbClr val="808080"/>
      </a:folHlink>
    </a:clrScheme>
    <a:fontScheme name="凡客诚品（北京）科技有限公司 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凡客诚品（北京）科技有限公司 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80000"/>
        </a:accent1>
        <a:accent2>
          <a:srgbClr val="751111"/>
        </a:accent2>
        <a:accent3>
          <a:srgbClr val="FFFFFF"/>
        </a:accent3>
        <a:accent4>
          <a:srgbClr val="000000"/>
        </a:accent4>
        <a:accent5>
          <a:srgbClr val="E0AAAA"/>
        </a:accent5>
        <a:accent6>
          <a:srgbClr val="690E0E"/>
        </a:accent6>
        <a:hlink>
          <a:srgbClr val="333333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B2B2B2"/>
    </a:lt2>
    <a:accent1>
      <a:srgbClr val="C00000"/>
    </a:accent1>
    <a:accent2>
      <a:srgbClr val="7D1111"/>
    </a:accent2>
    <a:accent3>
      <a:srgbClr val="FFFFFF"/>
    </a:accent3>
    <a:accent4>
      <a:srgbClr val="000000"/>
    </a:accent4>
    <a:accent5>
      <a:srgbClr val="DCAAAA"/>
    </a:accent5>
    <a:accent6>
      <a:srgbClr val="710E0E"/>
    </a:accent6>
    <a:hlink>
      <a:srgbClr val="333333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38580</TotalTime>
  <Pages>0</Pages>
  <Words>1461</Words>
  <Characters>0</Characters>
  <Application>Microsoft Office PowerPoint</Application>
  <DocSecurity>0</DocSecurity>
  <PresentationFormat>全屏显示(4:3)</PresentationFormat>
  <Lines>0</Lines>
  <Paragraphs>650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仿宋_GB2312</vt:lpstr>
      <vt:lpstr>宋体</vt:lpstr>
      <vt:lpstr>微软雅黑</vt:lpstr>
      <vt:lpstr>Arial</vt:lpstr>
      <vt:lpstr>Calibri</vt:lpstr>
      <vt:lpstr>Wingdings</vt:lpstr>
      <vt:lpstr>陕西煤业物资有限责任公司神南分公司</vt:lpstr>
      <vt:lpstr>PowerPoint 演示文稿</vt:lpstr>
      <vt:lpstr>一、公司整体经营指标情况（万元）    </vt:lpstr>
      <vt:lpstr>二、2019年3月份各部门营业收入完成情况（万元）</vt:lpstr>
      <vt:lpstr>三、2019年03月份各部门销售毛利润完成情况（万元）</vt:lpstr>
      <vt:lpstr>四、2019年03月份库存控制情况（万元）</vt:lpstr>
      <vt:lpstr>五、货款回收情况（万元）</vt:lpstr>
      <vt:lpstr>六、2019年03月份可控费用（集团口径）发生情况（万元）</vt:lpstr>
      <vt:lpstr>七、区域物流中心建设及其他指标完成表（万元）</vt:lpstr>
      <vt:lpstr>八、经营中存在的问题</vt:lpstr>
      <vt:lpstr>九、第二季度重点经营工作</vt:lpstr>
    </vt:vector>
  </TitlesOfParts>
  <Company>凡客诚品（北京）科技有限公司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VANCL</dc:creator>
  <cp:lastModifiedBy>董彦旭</cp:lastModifiedBy>
  <cp:revision>2139</cp:revision>
  <cp:lastPrinted>2019-04-09T06:01:06Z</cp:lastPrinted>
  <dcterms:created xsi:type="dcterms:W3CDTF">2009-03-23T05:41:48Z</dcterms:created>
  <dcterms:modified xsi:type="dcterms:W3CDTF">2019-04-09T06:03:00Z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2052-6.5.0.1966</vt:lpwstr>
  </property>
</Properties>
</file>